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47" d="100"/>
          <a:sy n="47" d="100"/>
        </p:scale>
        <p:origin x="9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D17A-035A-456D-9C53-5C106D294EA3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B57F-8B5A-4136-8FDB-907B119AC4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93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D17A-035A-456D-9C53-5C106D294EA3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B57F-8B5A-4136-8FDB-907B119AC4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41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D17A-035A-456D-9C53-5C106D294EA3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B57F-8B5A-4136-8FDB-907B119AC4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122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D17A-035A-456D-9C53-5C106D294EA3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B57F-8B5A-4136-8FDB-907B119AC4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21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D17A-035A-456D-9C53-5C106D294EA3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B57F-8B5A-4136-8FDB-907B119AC4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89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D17A-035A-456D-9C53-5C106D294EA3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B57F-8B5A-4136-8FDB-907B119AC4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4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D17A-035A-456D-9C53-5C106D294EA3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B57F-8B5A-4136-8FDB-907B119AC4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37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D17A-035A-456D-9C53-5C106D294EA3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B57F-8B5A-4136-8FDB-907B119AC4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84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D17A-035A-456D-9C53-5C106D294EA3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B57F-8B5A-4136-8FDB-907B119AC4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15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D17A-035A-456D-9C53-5C106D294EA3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B57F-8B5A-4136-8FDB-907B119AC4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863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D17A-035A-456D-9C53-5C106D294EA3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B57F-8B5A-4136-8FDB-907B119AC4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56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ED17A-035A-456D-9C53-5C106D294EA3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FB57F-8B5A-4136-8FDB-907B119AC4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732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Naalhoutgewassen</a:t>
            </a:r>
            <a:r>
              <a:rPr lang="nl-NL" dirty="0" smtClean="0"/>
              <a:t> (1)</a:t>
            </a:r>
            <a:br>
              <a:rPr lang="nl-NL" dirty="0" smtClean="0"/>
            </a:br>
            <a:r>
              <a:rPr lang="nl-NL" dirty="0" smtClean="0"/>
              <a:t> 321-340 B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74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4" descr="C:\Mijn documenten\coniferen\catlanticale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85800"/>
            <a:ext cx="28019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15"/>
          <p:cNvSpPr txBox="1">
            <a:spLocks noChangeArrowheads="1"/>
          </p:cNvSpPr>
          <p:nvPr/>
        </p:nvSpPr>
        <p:spPr bwMode="auto">
          <a:xfrm>
            <a:off x="7010400" y="5943600"/>
            <a:ext cx="2693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naalden blauwachtig</a:t>
            </a:r>
          </a:p>
        </p:txBody>
      </p:sp>
      <p:sp>
        <p:nvSpPr>
          <p:cNvPr id="59396" name="Rectangle 16"/>
          <p:cNvSpPr>
            <a:spLocks noGrp="1" noChangeArrowheads="1"/>
          </p:cNvSpPr>
          <p:nvPr>
            <p:ph type="title"/>
          </p:nvPr>
        </p:nvSpPr>
        <p:spPr>
          <a:xfrm>
            <a:off x="3505200" y="17526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/>
              <a:t>Cedrus libani ‘Glauca’ twijg</a:t>
            </a:r>
          </a:p>
        </p:txBody>
      </p:sp>
      <p:pic>
        <p:nvPicPr>
          <p:cNvPr id="59397" name="Picture 4" descr="C:\Mijn documenten\coniferen\cedrus atlantica glauca1.jpg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685800"/>
            <a:ext cx="436721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499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7"/>
          <p:cNvSpPr txBox="1">
            <a:spLocks noChangeArrowheads="1"/>
          </p:cNvSpPr>
          <p:nvPr/>
        </p:nvSpPr>
        <p:spPr bwMode="auto">
          <a:xfrm>
            <a:off x="1965326" y="6061075"/>
            <a:ext cx="536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mannelijke bloemkatjes opstaand (najaar!)</a:t>
            </a:r>
          </a:p>
        </p:txBody>
      </p:sp>
      <p:sp>
        <p:nvSpPr>
          <p:cNvPr id="60419" name="Rectangle 9"/>
          <p:cNvSpPr>
            <a:spLocks noGrp="1" noChangeArrowheads="1"/>
          </p:cNvSpPr>
          <p:nvPr>
            <p:ph type="title"/>
          </p:nvPr>
        </p:nvSpPr>
        <p:spPr>
          <a:xfrm>
            <a:off x="3505200" y="17526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/>
              <a:t>Cedrus libani ‘Glauca’ mnl bloei</a:t>
            </a:r>
          </a:p>
        </p:txBody>
      </p:sp>
      <p:pic>
        <p:nvPicPr>
          <p:cNvPr id="60420" name="Picture 4" descr="C:\Mijn documenten\scan dia coniferen\cedrus atlantica blo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78486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637227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8"/>
          <p:cNvSpPr txBox="1">
            <a:spLocks noChangeArrowheads="1"/>
          </p:cNvSpPr>
          <p:nvPr/>
        </p:nvSpPr>
        <p:spPr bwMode="auto">
          <a:xfrm>
            <a:off x="5318125" y="193675"/>
            <a:ext cx="276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vrouwelijke bloemen</a:t>
            </a:r>
          </a:p>
        </p:txBody>
      </p:sp>
      <p:grpSp>
        <p:nvGrpSpPr>
          <p:cNvPr id="21514" name="Group 10"/>
          <p:cNvGrpSpPr>
            <a:grpSpLocks/>
          </p:cNvGrpSpPr>
          <p:nvPr/>
        </p:nvGrpSpPr>
        <p:grpSpPr bwMode="auto">
          <a:xfrm>
            <a:off x="1905000" y="1752600"/>
            <a:ext cx="8559800" cy="4813300"/>
            <a:chOff x="240" y="1104"/>
            <a:chExt cx="5392" cy="3032"/>
          </a:xfrm>
        </p:grpSpPr>
        <p:pic>
          <p:nvPicPr>
            <p:cNvPr id="61446" name="Picture 4" descr="C:\Mijn documenten\coniferen\cedrus atlaBough_(_Kew_)_DW_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43"/>
            <a:stretch>
              <a:fillRect/>
            </a:stretch>
          </p:blipFill>
          <p:spPr bwMode="auto">
            <a:xfrm>
              <a:off x="2400" y="1488"/>
              <a:ext cx="3232" cy="2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47" name="Picture 6" descr="C:\Mijn documenten\scan dia coniferen\cedrus atlantica vrl bloe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94"/>
            <a:stretch>
              <a:fillRect/>
            </a:stretch>
          </p:blipFill>
          <p:spPr bwMode="auto">
            <a:xfrm>
              <a:off x="240" y="2256"/>
              <a:ext cx="2016" cy="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8" name="Text Box 9"/>
            <p:cNvSpPr txBox="1">
              <a:spLocks noChangeArrowheads="1"/>
            </p:cNvSpPr>
            <p:nvPr/>
          </p:nvSpPr>
          <p:spPr bwMode="auto">
            <a:xfrm>
              <a:off x="4512" y="1104"/>
              <a:ext cx="10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jonge kegels</a:t>
              </a:r>
            </a:p>
          </p:txBody>
        </p:sp>
      </p:grpSp>
      <p:sp>
        <p:nvSpPr>
          <p:cNvPr id="61444" name="Rectangle 11"/>
          <p:cNvSpPr>
            <a:spLocks noGrp="1" noChangeArrowheads="1"/>
          </p:cNvSpPr>
          <p:nvPr>
            <p:ph type="title"/>
          </p:nvPr>
        </p:nvSpPr>
        <p:spPr>
          <a:xfrm>
            <a:off x="2667000" y="17526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/>
              <a:t>Cedrus libani ‘Glauca’ vrl bloei</a:t>
            </a:r>
          </a:p>
        </p:txBody>
      </p:sp>
      <p:pic>
        <p:nvPicPr>
          <p:cNvPr id="61445" name="Picture 5" descr="C:\Mijn documenten\coniferen\catlanticafru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32004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8690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6"/>
          <p:cNvSpPr txBox="1">
            <a:spLocks noChangeArrowheads="1"/>
          </p:cNvSpPr>
          <p:nvPr/>
        </p:nvSpPr>
        <p:spPr bwMode="auto">
          <a:xfrm>
            <a:off x="1752601" y="6248400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rijpe kegel</a:t>
            </a:r>
          </a:p>
        </p:txBody>
      </p:sp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6053139" y="609601"/>
            <a:ext cx="4211637" cy="6061075"/>
            <a:chOff x="2853" y="384"/>
            <a:chExt cx="2653" cy="3818"/>
          </a:xfrm>
        </p:grpSpPr>
        <p:pic>
          <p:nvPicPr>
            <p:cNvPr id="62470" name="Picture 4" descr="C:\Mijn documenten\scan dia coniferen\cedrus atlantica kegel uiteen.jpg"/>
            <p:cNvPicPr>
              <a:picLocks noChangeAspect="1" noChangeArrowheads="1"/>
            </p:cNvPicPr>
            <p:nvPr/>
          </p:nvPicPr>
          <p:blipFill>
            <a:blip r:embed="rId2"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" y="384"/>
              <a:ext cx="2653" cy="3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1" name="Text Box 7"/>
            <p:cNvSpPr txBox="1">
              <a:spLocks noChangeArrowheads="1"/>
            </p:cNvSpPr>
            <p:nvPr/>
          </p:nvSpPr>
          <p:spPr bwMode="auto">
            <a:xfrm>
              <a:off x="2870" y="3914"/>
              <a:ext cx="11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uiteenvallend</a:t>
              </a:r>
            </a:p>
          </p:txBody>
        </p:sp>
      </p:grpSp>
      <p:sp>
        <p:nvSpPr>
          <p:cNvPr id="62468" name="Rectangle 9"/>
          <p:cNvSpPr>
            <a:spLocks noGrp="1" noChangeArrowheads="1"/>
          </p:cNvSpPr>
          <p:nvPr>
            <p:ph type="title"/>
          </p:nvPr>
        </p:nvSpPr>
        <p:spPr>
          <a:xfrm>
            <a:off x="3505200" y="17526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/>
              <a:t>Cedrus libani ‘Glauca’ kegel</a:t>
            </a:r>
          </a:p>
        </p:txBody>
      </p:sp>
      <p:pic>
        <p:nvPicPr>
          <p:cNvPr id="62469" name="Picture 5" descr="C:\Mijn documenten\scan dia coniferen\cedrus atlantica kegel.jpg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609600"/>
            <a:ext cx="41624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4256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C:\Mijn documenten\scan dia coniferen\cedrus atlantica b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76400"/>
            <a:ext cx="35750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7" descr="C:\Mijn documenten\scan dia coniferen\cedrus atlantica oude b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990600"/>
            <a:ext cx="5080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>
          <a:xfrm>
            <a:off x="4419600" y="0"/>
            <a:ext cx="6019800" cy="762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Cedrus libani ‘Glauca’</a:t>
            </a:r>
          </a:p>
        </p:txBody>
      </p:sp>
      <p:grpSp>
        <p:nvGrpSpPr>
          <p:cNvPr id="19468" name="Group 12"/>
          <p:cNvGrpSpPr>
            <a:grpSpLocks/>
          </p:cNvGrpSpPr>
          <p:nvPr/>
        </p:nvGrpSpPr>
        <p:grpSpPr bwMode="auto">
          <a:xfrm>
            <a:off x="7372350" y="762000"/>
            <a:ext cx="2959100" cy="762000"/>
            <a:chOff x="3684" y="480"/>
            <a:chExt cx="1864" cy="480"/>
          </a:xfrm>
        </p:grpSpPr>
        <p:sp>
          <p:nvSpPr>
            <p:cNvPr id="63494" name="Text Box 9"/>
            <p:cNvSpPr txBox="1">
              <a:spLocks noChangeArrowheads="1"/>
            </p:cNvSpPr>
            <p:nvPr/>
          </p:nvSpPr>
          <p:spPr bwMode="auto">
            <a:xfrm>
              <a:off x="3936" y="672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 i="1">
                  <a:solidFill>
                    <a:srgbClr val="008000"/>
                  </a:solidFill>
                </a:rPr>
                <a:t>Blauwe ceder</a:t>
              </a:r>
            </a:p>
          </p:txBody>
        </p:sp>
        <p:sp>
          <p:nvSpPr>
            <p:cNvPr id="63495" name="Text Box 10"/>
            <p:cNvSpPr txBox="1">
              <a:spLocks noChangeArrowheads="1"/>
            </p:cNvSpPr>
            <p:nvPr/>
          </p:nvSpPr>
          <p:spPr bwMode="auto">
            <a:xfrm>
              <a:off x="3684" y="480"/>
              <a:ext cx="1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1800">
                  <a:solidFill>
                    <a:srgbClr val="000000"/>
                  </a:solidFill>
                </a:rPr>
                <a:t>syn: Cedrus atlantica ‘Glauca’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129176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C:\Mijn documenten\coniferen\segi92.jpg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1"/>
            <a:ext cx="5715000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8"/>
          <p:cNvSpPr>
            <a:spLocks noGrp="1" noChangeArrowheads="1"/>
          </p:cNvSpPr>
          <p:nvPr>
            <p:ph type="title"/>
          </p:nvPr>
        </p:nvSpPr>
        <p:spPr>
          <a:xfrm>
            <a:off x="2743200" y="19050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/>
              <a:t>Sequoiadendron giganteum twijg</a:t>
            </a:r>
          </a:p>
        </p:txBody>
      </p:sp>
      <p:grpSp>
        <p:nvGrpSpPr>
          <p:cNvPr id="31759" name="Group 15"/>
          <p:cNvGrpSpPr>
            <a:grpSpLocks/>
          </p:cNvGrpSpPr>
          <p:nvPr/>
        </p:nvGrpSpPr>
        <p:grpSpPr bwMode="auto">
          <a:xfrm>
            <a:off x="4724400" y="0"/>
            <a:ext cx="5943600" cy="6324600"/>
            <a:chOff x="2016" y="0"/>
            <a:chExt cx="3744" cy="3984"/>
          </a:xfrm>
        </p:grpSpPr>
        <p:pic>
          <p:nvPicPr>
            <p:cNvPr id="64518" name="Picture 10" descr="C:\Mijn documenten\coniferen\sequoiadendron twijg detail.jpg"/>
            <p:cNvPicPr>
              <a:picLocks noChangeAspect="1"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0"/>
              <a:ext cx="3744" cy="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19" name="Text Box 11"/>
            <p:cNvSpPr txBox="1">
              <a:spLocks noChangeArrowheads="1"/>
            </p:cNvSpPr>
            <p:nvPr/>
          </p:nvSpPr>
          <p:spPr bwMode="auto">
            <a:xfrm>
              <a:off x="2123" y="3696"/>
              <a:ext cx="3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priemvormige bladeren in kransen van 3</a:t>
              </a:r>
            </a:p>
          </p:txBody>
        </p:sp>
        <p:sp>
          <p:nvSpPr>
            <p:cNvPr id="64520" name="Text Box 12"/>
            <p:cNvSpPr txBox="1">
              <a:spLocks noChangeArrowheads="1"/>
            </p:cNvSpPr>
            <p:nvPr/>
          </p:nvSpPr>
          <p:spPr bwMode="auto">
            <a:xfrm>
              <a:off x="4128" y="115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1</a:t>
              </a:r>
            </a:p>
          </p:txBody>
        </p:sp>
        <p:sp>
          <p:nvSpPr>
            <p:cNvPr id="64521" name="Text Box 13"/>
            <p:cNvSpPr txBox="1">
              <a:spLocks noChangeArrowheads="1"/>
            </p:cNvSpPr>
            <p:nvPr/>
          </p:nvSpPr>
          <p:spPr bwMode="auto">
            <a:xfrm>
              <a:off x="4694" y="127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2</a:t>
              </a:r>
            </a:p>
          </p:txBody>
        </p:sp>
        <p:sp>
          <p:nvSpPr>
            <p:cNvPr id="64522" name="Text Box 14"/>
            <p:cNvSpPr txBox="1">
              <a:spLocks noChangeArrowheads="1"/>
            </p:cNvSpPr>
            <p:nvPr/>
          </p:nvSpPr>
          <p:spPr bwMode="auto">
            <a:xfrm>
              <a:off x="4272" y="163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3</a:t>
              </a:r>
            </a:p>
          </p:txBody>
        </p:sp>
      </p:grpSp>
      <p:pic>
        <p:nvPicPr>
          <p:cNvPr id="64517" name="Picture 6" descr="C:\Mijn documenten\coniferen\sequoiadendron giganteum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30035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2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2"/>
          <p:cNvSpPr>
            <a:spLocks noGrp="1" noChangeArrowheads="1"/>
          </p:cNvSpPr>
          <p:nvPr>
            <p:ph type="title"/>
          </p:nvPr>
        </p:nvSpPr>
        <p:spPr>
          <a:xfrm>
            <a:off x="3505200" y="17526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/>
              <a:t>Sequoiadendron giganteum twijg</a:t>
            </a:r>
          </a:p>
        </p:txBody>
      </p:sp>
      <p:pic>
        <p:nvPicPr>
          <p:cNvPr id="65539" name="Picture 16" descr="C:\Mijn documenten\coniferen\sequoiadendron twijg met mnl bloe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9"/>
          <a:stretch>
            <a:fillRect/>
          </a:stretch>
        </p:blipFill>
        <p:spPr bwMode="auto">
          <a:xfrm>
            <a:off x="1752600" y="152400"/>
            <a:ext cx="42862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7" name="Group 19"/>
          <p:cNvGrpSpPr>
            <a:grpSpLocks/>
          </p:cNvGrpSpPr>
          <p:nvPr/>
        </p:nvGrpSpPr>
        <p:grpSpPr bwMode="auto">
          <a:xfrm>
            <a:off x="6172200" y="153988"/>
            <a:ext cx="4000500" cy="6546850"/>
            <a:chOff x="2928" y="97"/>
            <a:chExt cx="2520" cy="4124"/>
          </a:xfrm>
        </p:grpSpPr>
        <p:pic>
          <p:nvPicPr>
            <p:cNvPr id="65543" name="Picture 4" descr="C:\Mijn documenten\coniferen\sequoiadendron gig Cones_RK_.jpg"/>
            <p:cNvPicPr>
              <a:picLocks noChangeAspect="1" noChangeArrowheads="1"/>
            </p:cNvPicPr>
            <p:nvPr/>
          </p:nvPicPr>
          <p:blipFill>
            <a:blip r:embed="rId3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9" r="10146"/>
            <a:stretch>
              <a:fillRect/>
            </a:stretch>
          </p:blipFill>
          <p:spPr bwMode="auto">
            <a:xfrm>
              <a:off x="2928" y="97"/>
              <a:ext cx="2496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44" name="Picture 7" descr="C:\Mijn documenten\coniferen\sequoiadendron kegel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640"/>
              <a:ext cx="2492" cy="1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5" name="Text Box 17"/>
            <p:cNvSpPr txBox="1">
              <a:spLocks noChangeArrowheads="1"/>
            </p:cNvSpPr>
            <p:nvPr/>
          </p:nvSpPr>
          <p:spPr bwMode="auto">
            <a:xfrm>
              <a:off x="4320" y="2208"/>
              <a:ext cx="10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FFFFFF"/>
                  </a:solidFill>
                </a:rPr>
                <a:t>jonge kegels</a:t>
              </a:r>
            </a:p>
          </p:txBody>
        </p:sp>
        <p:sp>
          <p:nvSpPr>
            <p:cNvPr id="65546" name="Text Box 18"/>
            <p:cNvSpPr txBox="1">
              <a:spLocks noChangeArrowheads="1"/>
            </p:cNvSpPr>
            <p:nvPr/>
          </p:nvSpPr>
          <p:spPr bwMode="auto">
            <a:xfrm>
              <a:off x="4443" y="3888"/>
              <a:ext cx="10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FFFFFF"/>
                  </a:solidFill>
                </a:rPr>
                <a:t>rijpe kegels</a:t>
              </a:r>
            </a:p>
          </p:txBody>
        </p:sp>
      </p:grpSp>
      <p:sp>
        <p:nvSpPr>
          <p:cNvPr id="65541" name="Text Box 20"/>
          <p:cNvSpPr txBox="1">
            <a:spLocks noChangeArrowheads="1"/>
          </p:cNvSpPr>
          <p:nvPr/>
        </p:nvSpPr>
        <p:spPr bwMode="auto">
          <a:xfrm>
            <a:off x="1905001" y="5943600"/>
            <a:ext cx="2659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mannelijke bloemen</a:t>
            </a:r>
          </a:p>
        </p:txBody>
      </p:sp>
      <p:sp>
        <p:nvSpPr>
          <p:cNvPr id="65542" name="Line 21"/>
          <p:cNvSpPr>
            <a:spLocks noChangeShapeType="1"/>
          </p:cNvSpPr>
          <p:nvPr/>
        </p:nvSpPr>
        <p:spPr bwMode="auto">
          <a:xfrm flipH="1" flipV="1">
            <a:off x="3429000" y="51816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8038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title"/>
          </p:nvPr>
        </p:nvSpPr>
        <p:spPr>
          <a:xfrm>
            <a:off x="3505200" y="17526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/>
              <a:t>Sequoiadendron giganteum historie</a:t>
            </a:r>
          </a:p>
        </p:txBody>
      </p:sp>
      <p:pic>
        <p:nvPicPr>
          <p:cNvPr id="66563" name="Picture 10" descr="C:\Mijn documenten\coniferen\Sequoyah chi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9" y="381000"/>
            <a:ext cx="263683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C:\Mijn documenten\coniferen\sequoiadendron paard en wag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0051"/>
            <a:ext cx="4343400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12"/>
          <p:cNvSpPr txBox="1">
            <a:spLocks noChangeArrowheads="1"/>
          </p:cNvSpPr>
          <p:nvPr/>
        </p:nvSpPr>
        <p:spPr bwMode="auto">
          <a:xfrm>
            <a:off x="8839200" y="3276601"/>
            <a:ext cx="165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rgbClr val="3333CC"/>
                </a:solidFill>
              </a:rPr>
              <a:t>Chief Sequoyah</a:t>
            </a:r>
          </a:p>
        </p:txBody>
      </p:sp>
      <p:sp>
        <p:nvSpPr>
          <p:cNvPr id="66566" name="Text Box 14"/>
          <p:cNvSpPr txBox="1">
            <a:spLocks noChangeArrowheads="1"/>
          </p:cNvSpPr>
          <p:nvPr/>
        </p:nvSpPr>
        <p:spPr bwMode="auto">
          <a:xfrm>
            <a:off x="9372601" y="228600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historie</a:t>
            </a:r>
          </a:p>
        </p:txBody>
      </p:sp>
      <p:pic>
        <p:nvPicPr>
          <p:cNvPr id="66567" name="Picture 15" descr="C:\Mijn documenten\coniferen\sequoiadendron gat in boom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1"/>
            <a:ext cx="42672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16" descr="C:\Mijn documenten\coniferen\sequo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4343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406254"/>
      </p:ext>
    </p:extLst>
  </p:cSld>
  <p:clrMapOvr>
    <a:masterClrMapping/>
  </p:clrMapOvr>
  <p:transition>
    <p:spli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4"/>
          <p:cNvSpPr>
            <a:spLocks noGrp="1" noChangeArrowheads="1"/>
          </p:cNvSpPr>
          <p:nvPr>
            <p:ph type="title"/>
          </p:nvPr>
        </p:nvSpPr>
        <p:spPr>
          <a:xfrm>
            <a:off x="2743200" y="19812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/>
              <a:t>Sequoiadendron giganteum stammen</a:t>
            </a:r>
          </a:p>
        </p:txBody>
      </p:sp>
      <p:pic>
        <p:nvPicPr>
          <p:cNvPr id="67587" name="Picture 12" descr="C:\Mijn documenten\scan dia coniferen\sequoiadendron bord.jpg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5181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6" descr="C:\Mijn documenten\coniferen\sequoiadendron brandgat.jpg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2591" r="2591" b="1538"/>
          <a:stretch>
            <a:fillRect/>
          </a:stretch>
        </p:blipFill>
        <p:spPr bwMode="auto">
          <a:xfrm>
            <a:off x="1676400" y="381000"/>
            <a:ext cx="3581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53" name="Group 13"/>
          <p:cNvGrpSpPr>
            <a:grpSpLocks/>
          </p:cNvGrpSpPr>
          <p:nvPr/>
        </p:nvGrpSpPr>
        <p:grpSpPr bwMode="auto">
          <a:xfrm>
            <a:off x="5334000" y="381000"/>
            <a:ext cx="5181600" cy="6172200"/>
            <a:chOff x="2400" y="240"/>
            <a:chExt cx="3264" cy="3888"/>
          </a:xfrm>
        </p:grpSpPr>
        <p:pic>
          <p:nvPicPr>
            <p:cNvPr id="67590" name="Picture 7" descr="C:\Mijn documenten\coniferen\sequoiadendron General_Sherman_Lg_M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40"/>
              <a:ext cx="1440" cy="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591" name="Picture 9" descr="C:\Mijn documenten\coniferen\sequoiadendron stammen.jpg"/>
            <p:cNvPicPr>
              <a:picLocks noChangeAspect="1" noChangeArrowheads="1"/>
            </p:cNvPicPr>
            <p:nvPr/>
          </p:nvPicPr>
          <p:blipFill>
            <a:blip r:embed="rId5" cstate="print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" t="4651" r="2325" b="2325"/>
            <a:stretch>
              <a:fillRect/>
            </a:stretch>
          </p:blipFill>
          <p:spPr bwMode="auto">
            <a:xfrm>
              <a:off x="3888" y="240"/>
              <a:ext cx="1776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592" name="Picture 10" descr="C:\Mijn documenten\coniferen\sequoiadendron 1.jpg"/>
            <p:cNvPicPr>
              <a:picLocks noChangeAspect="1" noChangeArrowheads="1"/>
            </p:cNvPicPr>
            <p:nvPr/>
          </p:nvPicPr>
          <p:blipFill>
            <a:blip r:embed="rId6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488"/>
              <a:ext cx="1776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911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 descr="C:\Mijn documenten\coniferen\sequoiadendron houtdoorsnede.jpg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" t="5742" r="2399" b="2386"/>
          <a:stretch>
            <a:fillRect/>
          </a:stretch>
        </p:blipFill>
        <p:spPr bwMode="auto">
          <a:xfrm>
            <a:off x="5029200" y="2789239"/>
            <a:ext cx="5410200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6"/>
          <p:cNvSpPr txBox="1">
            <a:spLocks noChangeArrowheads="1"/>
          </p:cNvSpPr>
          <p:nvPr/>
        </p:nvSpPr>
        <p:spPr bwMode="auto">
          <a:xfrm>
            <a:off x="8991600" y="5943600"/>
            <a:ext cx="12509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FFFFFF"/>
                </a:solidFill>
              </a:rPr>
              <a:t>redwood</a:t>
            </a:r>
          </a:p>
        </p:txBody>
      </p:sp>
      <p:pic>
        <p:nvPicPr>
          <p:cNvPr id="68612" name="Picture 7" descr="C:\Mijn documenten\scan dia coniferen\sequoiadendron jonge boom.jpg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1"/>
            <a:ext cx="31496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0" y="-228600"/>
            <a:ext cx="6858000" cy="1143000"/>
          </a:xfrm>
          <a:noFill/>
        </p:spPr>
        <p:txBody>
          <a:bodyPr/>
          <a:lstStyle/>
          <a:p>
            <a:pPr algn="r" eaLnBrk="1" hangingPunct="1"/>
            <a:r>
              <a:rPr lang="nl-NL" altLang="nl-NL" sz="4000"/>
              <a:t>Sequoiadendron giganteum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8001000" y="762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 i="1">
                <a:solidFill>
                  <a:srgbClr val="008000"/>
                </a:solidFill>
              </a:rPr>
              <a:t>Mammoetboom</a:t>
            </a:r>
          </a:p>
        </p:txBody>
      </p:sp>
    </p:spTree>
    <p:extLst>
      <p:ext uri="{BB962C8B-B14F-4D97-AF65-F5344CB8AC3E}">
        <p14:creationId xmlns:p14="http://schemas.microsoft.com/office/powerpoint/2010/main" val="166607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utoUpdateAnimBg="0"/>
      <p:bldP spid="3380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7"/>
          <p:cNvSpPr txBox="1">
            <a:spLocks noChangeArrowheads="1"/>
          </p:cNvSpPr>
          <p:nvPr/>
        </p:nvSpPr>
        <p:spPr bwMode="auto">
          <a:xfrm>
            <a:off x="1752600" y="3810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3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1828800" y="6019801"/>
            <a:ext cx="1543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>
                <a:solidFill>
                  <a:srgbClr val="3333CC"/>
                </a:solidFill>
              </a:rPr>
              <a:t>Pinus strobus</a:t>
            </a:r>
          </a:p>
        </p:txBody>
      </p:sp>
      <p:sp>
        <p:nvSpPr>
          <p:cNvPr id="149516" name="Text Box 12"/>
          <p:cNvSpPr txBox="1">
            <a:spLocks noChangeArrowheads="1"/>
          </p:cNvSpPr>
          <p:nvPr/>
        </p:nvSpPr>
        <p:spPr bwMode="auto">
          <a:xfrm>
            <a:off x="6816726" y="6019801"/>
            <a:ext cx="2760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>
                <a:solidFill>
                  <a:srgbClr val="3333CC"/>
                </a:solidFill>
              </a:rPr>
              <a:t>Pinus parviflora ‘Glauca’</a:t>
            </a:r>
          </a:p>
        </p:txBody>
      </p:sp>
      <p:sp>
        <p:nvSpPr>
          <p:cNvPr id="51205" name="Text Box 14"/>
          <p:cNvSpPr txBox="1">
            <a:spLocks noChangeArrowheads="1"/>
          </p:cNvSpPr>
          <p:nvPr/>
        </p:nvSpPr>
        <p:spPr bwMode="auto">
          <a:xfrm>
            <a:off x="1752600" y="0"/>
            <a:ext cx="2459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336600"/>
                </a:solidFill>
              </a:rPr>
              <a:t>groep A: 5 naaldig</a:t>
            </a:r>
          </a:p>
        </p:txBody>
      </p:sp>
      <p:pic>
        <p:nvPicPr>
          <p:cNvPr id="51206" name="Picture 18" descr="C:\Mijn documenten\pinus\pinus parvifora kege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2"/>
          <a:stretch>
            <a:fillRect/>
          </a:stretch>
        </p:blipFill>
        <p:spPr bwMode="auto">
          <a:xfrm>
            <a:off x="6642101" y="2473326"/>
            <a:ext cx="34766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19" descr="C:\Mijn documenten\pinus\pinus strobu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473325"/>
            <a:ext cx="40449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463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3" grpId="0" autoUpdateAnimBg="0"/>
      <p:bldP spid="14951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>
          <a:xfrm>
            <a:off x="3505200" y="17526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/>
              <a:t>Cryptomeria japonica twijg</a:t>
            </a:r>
          </a:p>
        </p:txBody>
      </p:sp>
      <p:pic>
        <p:nvPicPr>
          <p:cNvPr id="69635" name="Picture 5" descr="C:\Mijn documenten\coniferen\cryptomeria japonica2.jpg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534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06" name="Group 18"/>
          <p:cNvGrpSpPr>
            <a:grpSpLocks/>
          </p:cNvGrpSpPr>
          <p:nvPr/>
        </p:nvGrpSpPr>
        <p:grpSpPr bwMode="auto">
          <a:xfrm>
            <a:off x="7010400" y="457200"/>
            <a:ext cx="3454400" cy="6400800"/>
            <a:chOff x="3456" y="288"/>
            <a:chExt cx="2176" cy="4032"/>
          </a:xfrm>
        </p:grpSpPr>
        <p:pic>
          <p:nvPicPr>
            <p:cNvPr id="69640" name="Picture 6" descr="C:\Mijn documenten\cryptomeria japonica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88"/>
              <a:ext cx="885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41" name="Text Box 10"/>
            <p:cNvSpPr txBox="1">
              <a:spLocks noChangeArrowheads="1"/>
            </p:cNvSpPr>
            <p:nvPr/>
          </p:nvSpPr>
          <p:spPr bwMode="auto">
            <a:xfrm>
              <a:off x="4368" y="2976"/>
              <a:ext cx="1264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priemvormige bladeren in kransen van 5,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naar binnen gebogen</a:t>
              </a:r>
            </a:p>
          </p:txBody>
        </p:sp>
      </p:grpSp>
      <p:grpSp>
        <p:nvGrpSpPr>
          <p:cNvPr id="37904" name="Group 16"/>
          <p:cNvGrpSpPr>
            <a:grpSpLocks/>
          </p:cNvGrpSpPr>
          <p:nvPr/>
        </p:nvGrpSpPr>
        <p:grpSpPr bwMode="auto">
          <a:xfrm>
            <a:off x="8001000" y="152400"/>
            <a:ext cx="2667000" cy="762000"/>
            <a:chOff x="4080" y="96"/>
            <a:chExt cx="1680" cy="480"/>
          </a:xfrm>
        </p:grpSpPr>
        <p:sp>
          <p:nvSpPr>
            <p:cNvPr id="69638" name="Text Box 14"/>
            <p:cNvSpPr txBox="1">
              <a:spLocks noChangeArrowheads="1"/>
            </p:cNvSpPr>
            <p:nvPr/>
          </p:nvSpPr>
          <p:spPr bwMode="auto">
            <a:xfrm>
              <a:off x="4085" y="96"/>
              <a:ext cx="16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mannelijke bloemen</a:t>
              </a:r>
            </a:p>
          </p:txBody>
        </p:sp>
        <p:sp>
          <p:nvSpPr>
            <p:cNvPr id="69639" name="Line 15"/>
            <p:cNvSpPr>
              <a:spLocks noChangeShapeType="1"/>
            </p:cNvSpPr>
            <p:nvPr/>
          </p:nvSpPr>
          <p:spPr bwMode="auto">
            <a:xfrm flipH="1">
              <a:off x="4080" y="384"/>
              <a:ext cx="288" cy="1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97454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>
          <a:xfrm>
            <a:off x="3505200" y="17526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/>
              <a:t>Cryptomeria japonica bloei, kegel</a:t>
            </a:r>
          </a:p>
        </p:txBody>
      </p:sp>
      <p:pic>
        <p:nvPicPr>
          <p:cNvPr id="70659" name="Picture 5" descr="C:\Mijn documenten\scan dia coniferen\cryptomeria twij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4"/>
          <a:stretch>
            <a:fillRect/>
          </a:stretch>
        </p:blipFill>
        <p:spPr bwMode="auto">
          <a:xfrm>
            <a:off x="6096001" y="381000"/>
            <a:ext cx="44100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6" descr="C:\Mijn documenten\scan dia coniferen\cryptomeria mnl bloe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>
            <a:fillRect/>
          </a:stretch>
        </p:blipFill>
        <p:spPr bwMode="auto">
          <a:xfrm>
            <a:off x="1905001" y="381000"/>
            <a:ext cx="40497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8" descr="C:\Mijn documenten\coniferen\cryptomeria japonica kege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2" b="1062"/>
          <a:stretch>
            <a:fillRect/>
          </a:stretch>
        </p:blipFill>
        <p:spPr bwMode="auto">
          <a:xfrm>
            <a:off x="6096000" y="3886200"/>
            <a:ext cx="441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 Box 9"/>
          <p:cNvSpPr txBox="1">
            <a:spLocks noChangeArrowheads="1"/>
          </p:cNvSpPr>
          <p:nvPr/>
        </p:nvSpPr>
        <p:spPr bwMode="auto">
          <a:xfrm>
            <a:off x="1752601" y="6172200"/>
            <a:ext cx="2659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mannelijke bloemen</a:t>
            </a:r>
          </a:p>
        </p:txBody>
      </p:sp>
      <p:sp>
        <p:nvSpPr>
          <p:cNvPr id="70663" name="Text Box 10"/>
          <p:cNvSpPr txBox="1">
            <a:spLocks noChangeArrowheads="1"/>
          </p:cNvSpPr>
          <p:nvPr/>
        </p:nvSpPr>
        <p:spPr bwMode="auto">
          <a:xfrm>
            <a:off x="9448801" y="6172200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kegels</a:t>
            </a:r>
          </a:p>
        </p:txBody>
      </p:sp>
    </p:spTree>
    <p:extLst>
      <p:ext uri="{BB962C8B-B14F-4D97-AF65-F5344CB8AC3E}">
        <p14:creationId xmlns:p14="http://schemas.microsoft.com/office/powerpoint/2010/main" val="3880437508"/>
      </p:ext>
    </p:extLst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C:\Mijn documenten\cryjap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36893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5" descr="C:\Mijn documenten\scan dia coniferen\cryptomeria b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40576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Rectangle 7"/>
          <p:cNvSpPr>
            <a:spLocks noGrp="1" noChangeArrowheads="1"/>
          </p:cNvSpPr>
          <p:nvPr>
            <p:ph type="title"/>
          </p:nvPr>
        </p:nvSpPr>
        <p:spPr>
          <a:xfrm>
            <a:off x="4419600" y="0"/>
            <a:ext cx="6019800" cy="762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Cryptomeria japonica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7772400" y="838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 i="1">
                <a:solidFill>
                  <a:srgbClr val="008000"/>
                </a:solidFill>
              </a:rPr>
              <a:t>Japanse cypres</a:t>
            </a:r>
          </a:p>
        </p:txBody>
      </p:sp>
      <p:sp>
        <p:nvSpPr>
          <p:cNvPr id="71686" name="Text Box 9"/>
          <p:cNvSpPr txBox="1">
            <a:spLocks noChangeArrowheads="1"/>
          </p:cNvSpPr>
          <p:nvPr/>
        </p:nvSpPr>
        <p:spPr bwMode="auto">
          <a:xfrm>
            <a:off x="5927725" y="6137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nl-NL" altLang="nl-NL" sz="2400">
              <a:solidFill>
                <a:srgbClr val="3333CC"/>
              </a:solidFill>
            </a:endParaRPr>
          </a:p>
        </p:txBody>
      </p:sp>
      <p:sp>
        <p:nvSpPr>
          <p:cNvPr id="71687" name="Text Box 10"/>
          <p:cNvSpPr txBox="1">
            <a:spLocks noChangeArrowheads="1"/>
          </p:cNvSpPr>
          <p:nvPr/>
        </p:nvSpPr>
        <p:spPr bwMode="auto">
          <a:xfrm>
            <a:off x="7010401" y="6096000"/>
            <a:ext cx="2474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afschilferende bast</a:t>
            </a:r>
          </a:p>
        </p:txBody>
      </p:sp>
    </p:spTree>
    <p:extLst>
      <p:ext uri="{BB962C8B-B14F-4D97-AF65-F5344CB8AC3E}">
        <p14:creationId xmlns:p14="http://schemas.microsoft.com/office/powerpoint/2010/main" val="286990381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utoUpdateAnimBg="0"/>
      <p:bldP spid="3892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8077200" cy="762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Cryptomeria japonica ‘Cristata’</a:t>
            </a:r>
          </a:p>
        </p:txBody>
      </p:sp>
      <p:pic>
        <p:nvPicPr>
          <p:cNvPr id="72707" name="Picture 4" descr="C:\Mijn documenten\coniferen\cryptomeriacrist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1"/>
            <a:ext cx="39624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5" descr="C:\Mijn documenten\coniferen\cryptomeriacrist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4648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1752600" y="556260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hanenkam</a:t>
            </a:r>
          </a:p>
        </p:txBody>
      </p:sp>
    </p:spTree>
    <p:extLst>
      <p:ext uri="{BB962C8B-B14F-4D97-AF65-F5344CB8AC3E}">
        <p14:creationId xmlns:p14="http://schemas.microsoft.com/office/powerpoint/2010/main" val="3527160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7"/>
          <p:cNvSpPr txBox="1">
            <a:spLocks noChangeArrowheads="1"/>
          </p:cNvSpPr>
          <p:nvPr/>
        </p:nvSpPr>
        <p:spPr bwMode="auto">
          <a:xfrm>
            <a:off x="1676400" y="5562601"/>
            <a:ext cx="426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>
                <a:solidFill>
                  <a:srgbClr val="669900"/>
                </a:solidFill>
              </a:rPr>
              <a:t>priemvormige bladeren in kransen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>
                <a:solidFill>
                  <a:srgbClr val="669900"/>
                </a:solidFill>
              </a:rPr>
              <a:t>van </a:t>
            </a:r>
            <a:r>
              <a:rPr lang="nl-NL" altLang="nl-NL" sz="2000">
                <a:solidFill>
                  <a:srgbClr val="CC6600"/>
                </a:solidFill>
              </a:rPr>
              <a:t>3</a:t>
            </a:r>
            <a:r>
              <a:rPr lang="nl-NL" altLang="nl-NL" sz="2000">
                <a:solidFill>
                  <a:srgbClr val="669900"/>
                </a:solidFill>
              </a:rPr>
              <a:t>, recht of iets naar </a:t>
            </a:r>
            <a:r>
              <a:rPr lang="nl-NL" altLang="nl-NL" sz="2000">
                <a:solidFill>
                  <a:srgbClr val="CC6600"/>
                </a:solidFill>
              </a:rPr>
              <a:t>buiten</a:t>
            </a:r>
            <a:r>
              <a:rPr lang="nl-NL" altLang="nl-NL" sz="2000">
                <a:solidFill>
                  <a:srgbClr val="669900"/>
                </a:solidFill>
              </a:rPr>
              <a:t> gebogen,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>
                <a:solidFill>
                  <a:srgbClr val="CC6600"/>
                </a:solidFill>
              </a:rPr>
              <a:t>korter</a:t>
            </a:r>
          </a:p>
        </p:txBody>
      </p:sp>
      <p:sp>
        <p:nvSpPr>
          <p:cNvPr id="73731" name="Rectangle 9"/>
          <p:cNvSpPr>
            <a:spLocks noChangeArrowheads="1"/>
          </p:cNvSpPr>
          <p:nvPr/>
        </p:nvSpPr>
        <p:spPr bwMode="auto">
          <a:xfrm>
            <a:off x="1676400" y="1066800"/>
            <a:ext cx="4267200" cy="5562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>
              <a:solidFill>
                <a:srgbClr val="3333CC"/>
              </a:solidFill>
            </a:endParaRPr>
          </a:p>
        </p:txBody>
      </p:sp>
      <p:sp>
        <p:nvSpPr>
          <p:cNvPr id="73732" name="Rectangle 10"/>
          <p:cNvSpPr>
            <a:spLocks noChangeArrowheads="1"/>
          </p:cNvSpPr>
          <p:nvPr/>
        </p:nvSpPr>
        <p:spPr bwMode="auto">
          <a:xfrm>
            <a:off x="6172200" y="1066800"/>
            <a:ext cx="4191000" cy="5562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>
              <a:solidFill>
                <a:srgbClr val="3333CC"/>
              </a:solidFill>
            </a:endParaRP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1752600" y="457200"/>
            <a:ext cx="352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Sequoiadendron giganteum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7620001" y="457200"/>
            <a:ext cx="282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Cryptomeria japonica</a:t>
            </a:r>
          </a:p>
        </p:txBody>
      </p:sp>
      <p:sp>
        <p:nvSpPr>
          <p:cNvPr id="73735" name="Rectangle 13"/>
          <p:cNvSpPr>
            <a:spLocks noGrp="1" noChangeArrowheads="1"/>
          </p:cNvSpPr>
          <p:nvPr>
            <p:ph type="title"/>
          </p:nvPr>
        </p:nvSpPr>
        <p:spPr>
          <a:xfrm>
            <a:off x="3200400" y="4495800"/>
            <a:ext cx="1828800" cy="5334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sz="1400"/>
              <a:t>Overzicht Sequoiadendron-Cryptomeria</a:t>
            </a:r>
            <a:endParaRPr lang="nl-NL" altLang="nl-NL" smtClean="0"/>
          </a:p>
        </p:txBody>
      </p:sp>
      <p:sp>
        <p:nvSpPr>
          <p:cNvPr id="73736" name="Text Box 23"/>
          <p:cNvSpPr txBox="1">
            <a:spLocks noChangeArrowheads="1"/>
          </p:cNvSpPr>
          <p:nvPr/>
        </p:nvSpPr>
        <p:spPr bwMode="auto">
          <a:xfrm>
            <a:off x="5292725" y="58467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nl-NL" altLang="nl-NL" sz="2400">
              <a:solidFill>
                <a:srgbClr val="3333CC"/>
              </a:solidFill>
            </a:endParaRPr>
          </a:p>
        </p:txBody>
      </p:sp>
      <p:pic>
        <p:nvPicPr>
          <p:cNvPr id="73737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38417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8" name="Picture 29" descr="C:\Mijn documenten\cryptomeria japonic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143000"/>
            <a:ext cx="1143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9" name="Text Box 30"/>
          <p:cNvSpPr txBox="1">
            <a:spLocks noChangeArrowheads="1"/>
          </p:cNvSpPr>
          <p:nvPr/>
        </p:nvSpPr>
        <p:spPr bwMode="auto">
          <a:xfrm>
            <a:off x="6248400" y="5562601"/>
            <a:ext cx="398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>
                <a:solidFill>
                  <a:srgbClr val="669900"/>
                </a:solidFill>
              </a:rPr>
              <a:t>priemvormige bladeren in kransen van </a:t>
            </a:r>
            <a:r>
              <a:rPr lang="nl-NL" altLang="nl-NL" sz="2000">
                <a:solidFill>
                  <a:srgbClr val="CC6600"/>
                </a:solidFill>
              </a:rPr>
              <a:t>5</a:t>
            </a:r>
            <a:r>
              <a:rPr lang="nl-NL" altLang="nl-NL" sz="2000">
                <a:solidFill>
                  <a:srgbClr val="669900"/>
                </a:solidFill>
              </a:rPr>
              <a:t>, naar </a:t>
            </a:r>
            <a:r>
              <a:rPr lang="nl-NL" altLang="nl-NL" sz="2000">
                <a:solidFill>
                  <a:srgbClr val="CC6600"/>
                </a:solidFill>
              </a:rPr>
              <a:t>binnen</a:t>
            </a:r>
            <a:r>
              <a:rPr lang="nl-NL" altLang="nl-NL" sz="2000">
                <a:solidFill>
                  <a:srgbClr val="669900"/>
                </a:solidFill>
              </a:rPr>
              <a:t> gebogen,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>
                <a:solidFill>
                  <a:srgbClr val="CC6600"/>
                </a:solidFill>
              </a:rPr>
              <a:t>langer</a:t>
            </a:r>
          </a:p>
        </p:txBody>
      </p:sp>
    </p:spTree>
    <p:extLst>
      <p:ext uri="{BB962C8B-B14F-4D97-AF65-F5344CB8AC3E}">
        <p14:creationId xmlns:p14="http://schemas.microsoft.com/office/powerpoint/2010/main" val="348344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7" grpId="0" autoUpdateAnimBg="0"/>
      <p:bldP spid="5018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7"/>
          <p:cNvSpPr>
            <a:spLocks noGrp="1" noChangeArrowheads="1"/>
          </p:cNvSpPr>
          <p:nvPr>
            <p:ph type="title"/>
          </p:nvPr>
        </p:nvSpPr>
        <p:spPr>
          <a:xfrm>
            <a:off x="3429000" y="23622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/>
              <a:t>Sciadopitys verticillata twijg</a:t>
            </a:r>
          </a:p>
        </p:txBody>
      </p:sp>
      <p:pic>
        <p:nvPicPr>
          <p:cNvPr id="74755" name="Picture 4" descr="C:\Mijn documenten\sciadopitys3.jpg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1"/>
            <a:ext cx="601980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6705600" y="3962400"/>
            <a:ext cx="3429000" cy="1981200"/>
            <a:chOff x="3264" y="2496"/>
            <a:chExt cx="2160" cy="1248"/>
          </a:xfrm>
        </p:grpSpPr>
        <p:pic>
          <p:nvPicPr>
            <p:cNvPr id="74763" name="Picture 6" descr="C:\Mijn documenten\coniferen\sciadoptitys dubbelnaal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496"/>
              <a:ext cx="1248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64" name="Text Box 7"/>
            <p:cNvSpPr txBox="1">
              <a:spLocks noChangeArrowheads="1"/>
            </p:cNvSpPr>
            <p:nvPr/>
          </p:nvSpPr>
          <p:spPr bwMode="auto">
            <a:xfrm>
              <a:off x="4224" y="3456"/>
              <a:ext cx="10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dubbelnaald</a:t>
              </a:r>
            </a:p>
          </p:txBody>
        </p:sp>
        <p:sp>
          <p:nvSpPr>
            <p:cNvPr id="74765" name="Line 8"/>
            <p:cNvSpPr>
              <a:spLocks noChangeShapeType="1"/>
            </p:cNvSpPr>
            <p:nvPr/>
          </p:nvSpPr>
          <p:spPr bwMode="auto">
            <a:xfrm flipH="1" flipV="1">
              <a:off x="3264" y="2496"/>
              <a:ext cx="624" cy="72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4766" name="Line 9"/>
            <p:cNvSpPr>
              <a:spLocks noChangeShapeType="1"/>
            </p:cNvSpPr>
            <p:nvPr/>
          </p:nvSpPr>
          <p:spPr bwMode="auto">
            <a:xfrm flipV="1">
              <a:off x="4800" y="3168"/>
              <a:ext cx="0" cy="33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4767" name="Line 10"/>
            <p:cNvSpPr>
              <a:spLocks noChangeShapeType="1"/>
            </p:cNvSpPr>
            <p:nvPr/>
          </p:nvSpPr>
          <p:spPr bwMode="auto">
            <a:xfrm>
              <a:off x="3888" y="3216"/>
              <a:ext cx="288" cy="33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3024" name="Group 16"/>
          <p:cNvGrpSpPr>
            <a:grpSpLocks/>
          </p:cNvGrpSpPr>
          <p:nvPr/>
        </p:nvGrpSpPr>
        <p:grpSpPr bwMode="auto">
          <a:xfrm>
            <a:off x="7772401" y="1143000"/>
            <a:ext cx="2689225" cy="2401888"/>
            <a:chOff x="3936" y="720"/>
            <a:chExt cx="1694" cy="1513"/>
          </a:xfrm>
        </p:grpSpPr>
        <p:pic>
          <p:nvPicPr>
            <p:cNvPr id="74761" name="Picture 5" descr="C:\Mijn documenten\sciadopitys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104"/>
              <a:ext cx="1694" cy="1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62" name="Text Box 12"/>
            <p:cNvSpPr txBox="1">
              <a:spLocks noChangeArrowheads="1"/>
            </p:cNvSpPr>
            <p:nvPr/>
          </p:nvSpPr>
          <p:spPr bwMode="auto">
            <a:xfrm>
              <a:off x="3984" y="720"/>
              <a:ext cx="14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mannelijke bloem</a:t>
              </a:r>
            </a:p>
          </p:txBody>
        </p:sp>
      </p:grpSp>
      <p:grpSp>
        <p:nvGrpSpPr>
          <p:cNvPr id="43023" name="Group 15"/>
          <p:cNvGrpSpPr>
            <a:grpSpLocks/>
          </p:cNvGrpSpPr>
          <p:nvPr/>
        </p:nvGrpSpPr>
        <p:grpSpPr bwMode="auto">
          <a:xfrm>
            <a:off x="1752601" y="4191000"/>
            <a:ext cx="3624263" cy="2209800"/>
            <a:chOff x="144" y="2640"/>
            <a:chExt cx="2283" cy="1392"/>
          </a:xfrm>
        </p:grpSpPr>
        <p:sp>
          <p:nvSpPr>
            <p:cNvPr id="74759" name="Text Box 13"/>
            <p:cNvSpPr txBox="1">
              <a:spLocks noChangeArrowheads="1"/>
            </p:cNvSpPr>
            <p:nvPr/>
          </p:nvSpPr>
          <p:spPr bwMode="auto">
            <a:xfrm>
              <a:off x="144" y="3744"/>
              <a:ext cx="22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naalden in kransen geplaatst</a:t>
              </a:r>
            </a:p>
          </p:txBody>
        </p:sp>
        <p:sp>
          <p:nvSpPr>
            <p:cNvPr id="74760" name="Line 14"/>
            <p:cNvSpPr>
              <a:spLocks noChangeShapeType="1"/>
            </p:cNvSpPr>
            <p:nvPr/>
          </p:nvSpPr>
          <p:spPr bwMode="auto">
            <a:xfrm flipV="1">
              <a:off x="1344" y="2640"/>
              <a:ext cx="0" cy="105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3987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C:\Mijn documenten\scan dia coniferen\sciadopitys keg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1"/>
            <a:ext cx="48768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8"/>
          <p:cNvSpPr txBox="1">
            <a:spLocks noChangeArrowheads="1"/>
          </p:cNvSpPr>
          <p:nvPr/>
        </p:nvSpPr>
        <p:spPr bwMode="auto">
          <a:xfrm>
            <a:off x="9448801" y="6172200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kegels</a:t>
            </a:r>
          </a:p>
        </p:txBody>
      </p:sp>
      <p:grpSp>
        <p:nvGrpSpPr>
          <p:cNvPr id="41996" name="Group 12"/>
          <p:cNvGrpSpPr>
            <a:grpSpLocks/>
          </p:cNvGrpSpPr>
          <p:nvPr/>
        </p:nvGrpSpPr>
        <p:grpSpPr bwMode="auto">
          <a:xfrm>
            <a:off x="1630364" y="228600"/>
            <a:ext cx="5502275" cy="6400800"/>
            <a:chOff x="67" y="144"/>
            <a:chExt cx="3466" cy="4032"/>
          </a:xfrm>
        </p:grpSpPr>
        <p:pic>
          <p:nvPicPr>
            <p:cNvPr id="75783" name="Picture 5" descr="C:\Mijn documenten\scan dia coniferen\sciadopitys boom.jpg"/>
            <p:cNvPicPr>
              <a:picLocks noChangeAspect="1"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" y="144"/>
              <a:ext cx="2474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4" name="Text Box 9"/>
            <p:cNvSpPr txBox="1">
              <a:spLocks noChangeArrowheads="1"/>
            </p:cNvSpPr>
            <p:nvPr/>
          </p:nvSpPr>
          <p:spPr bwMode="auto">
            <a:xfrm>
              <a:off x="2592" y="3888"/>
              <a:ext cx="9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trage groei</a:t>
              </a:r>
            </a:p>
          </p:txBody>
        </p:sp>
      </p:grpSp>
      <p:sp>
        <p:nvSpPr>
          <p:cNvPr id="41994" name="Rectangle 10"/>
          <p:cNvSpPr>
            <a:spLocks noGrp="1" noChangeArrowheads="1"/>
          </p:cNvSpPr>
          <p:nvPr>
            <p:ph type="title"/>
          </p:nvPr>
        </p:nvSpPr>
        <p:spPr>
          <a:xfrm>
            <a:off x="4648200" y="0"/>
            <a:ext cx="6019800" cy="762000"/>
          </a:xfrm>
          <a:noFill/>
        </p:spPr>
        <p:txBody>
          <a:bodyPr/>
          <a:lstStyle/>
          <a:p>
            <a:pPr algn="r" eaLnBrk="1" hangingPunct="1"/>
            <a:r>
              <a:rPr lang="nl-NL" altLang="nl-NL" sz="4000"/>
              <a:t>Sciadopitys verticillata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8001000" y="762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 i="1">
                <a:solidFill>
                  <a:srgbClr val="008000"/>
                </a:solidFill>
              </a:rPr>
              <a:t>Parasolden</a:t>
            </a:r>
          </a:p>
        </p:txBody>
      </p:sp>
    </p:spTree>
    <p:extLst>
      <p:ext uri="{BB962C8B-B14F-4D97-AF65-F5344CB8AC3E}">
        <p14:creationId xmlns:p14="http://schemas.microsoft.com/office/powerpoint/2010/main" val="361833767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 autoUpdateAnimBg="0"/>
      <p:bldP spid="4199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9"/>
          <p:cNvSpPr>
            <a:spLocks noGrp="1" noChangeArrowheads="1"/>
          </p:cNvSpPr>
          <p:nvPr>
            <p:ph type="title"/>
          </p:nvPr>
        </p:nvSpPr>
        <p:spPr>
          <a:xfrm>
            <a:off x="3505200" y="17526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/>
              <a:t>Cephalotaxus-Taxus</a:t>
            </a:r>
          </a:p>
        </p:txBody>
      </p:sp>
      <p:pic>
        <p:nvPicPr>
          <p:cNvPr id="76803" name="Picture 5" descr="C:\Mijn documenten\coniferen\cephalotaxus harringtonia twij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6" descr="C:\Mijn documenten\coniferen\cephalotaxus harringtonia twijgon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1"/>
            <a:ext cx="27432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10" descr="C:\Mijn documenten\coniferen\taxus baccata1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9"/>
          <a:stretch>
            <a:fillRect/>
          </a:stretch>
        </p:blipFill>
        <p:spPr bwMode="auto">
          <a:xfrm>
            <a:off x="8229600" y="388620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11" descr="C:\Mijn documenten\coniferen\taxus baccata2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5"/>
          <a:stretch>
            <a:fillRect/>
          </a:stretch>
        </p:blipFill>
        <p:spPr bwMode="auto">
          <a:xfrm>
            <a:off x="8229601" y="1524000"/>
            <a:ext cx="1806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48" name="Group 24"/>
          <p:cNvGrpSpPr>
            <a:grpSpLocks/>
          </p:cNvGrpSpPr>
          <p:nvPr/>
        </p:nvGrpSpPr>
        <p:grpSpPr bwMode="auto">
          <a:xfrm>
            <a:off x="4038600" y="3352801"/>
            <a:ext cx="4116388" cy="396875"/>
            <a:chOff x="1488" y="2112"/>
            <a:chExt cx="2593" cy="250"/>
          </a:xfrm>
        </p:grpSpPr>
        <p:sp>
          <p:nvSpPr>
            <p:cNvPr id="76819" name="Text Box 12"/>
            <p:cNvSpPr txBox="1">
              <a:spLocks noChangeArrowheads="1"/>
            </p:cNvSpPr>
            <p:nvPr/>
          </p:nvSpPr>
          <p:spPr bwMode="auto">
            <a:xfrm>
              <a:off x="1488" y="2112"/>
              <a:ext cx="11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000">
                  <a:solidFill>
                    <a:srgbClr val="3333CC"/>
                  </a:solidFill>
                </a:rPr>
                <a:t>langere naalden</a:t>
              </a:r>
            </a:p>
          </p:txBody>
        </p:sp>
        <p:sp>
          <p:nvSpPr>
            <p:cNvPr id="76820" name="Text Box 13"/>
            <p:cNvSpPr txBox="1">
              <a:spLocks noChangeArrowheads="1"/>
            </p:cNvSpPr>
            <p:nvPr/>
          </p:nvSpPr>
          <p:spPr bwMode="auto">
            <a:xfrm>
              <a:off x="2976" y="2112"/>
              <a:ext cx="11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000">
                  <a:solidFill>
                    <a:srgbClr val="3333CC"/>
                  </a:solidFill>
                </a:rPr>
                <a:t>kortere naalden</a:t>
              </a:r>
            </a:p>
          </p:txBody>
        </p:sp>
      </p:grpSp>
      <p:grpSp>
        <p:nvGrpSpPr>
          <p:cNvPr id="52249" name="Group 25"/>
          <p:cNvGrpSpPr>
            <a:grpSpLocks/>
          </p:cNvGrpSpPr>
          <p:nvPr/>
        </p:nvGrpSpPr>
        <p:grpSpPr bwMode="auto">
          <a:xfrm>
            <a:off x="3962400" y="5334001"/>
            <a:ext cx="4191000" cy="701675"/>
            <a:chOff x="1440" y="3216"/>
            <a:chExt cx="2640" cy="442"/>
          </a:xfrm>
        </p:grpSpPr>
        <p:sp>
          <p:nvSpPr>
            <p:cNvPr id="76817" name="Text Box 14"/>
            <p:cNvSpPr txBox="1">
              <a:spLocks noChangeArrowheads="1"/>
            </p:cNvSpPr>
            <p:nvPr/>
          </p:nvSpPr>
          <p:spPr bwMode="auto">
            <a:xfrm>
              <a:off x="1440" y="3216"/>
              <a:ext cx="124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000">
                  <a:solidFill>
                    <a:srgbClr val="3333CC"/>
                  </a:solidFill>
                </a:rPr>
                <a:t>onderzijde met grijswitte strepen</a:t>
              </a:r>
            </a:p>
          </p:txBody>
        </p:sp>
        <p:sp>
          <p:nvSpPr>
            <p:cNvPr id="76818" name="Text Box 16"/>
            <p:cNvSpPr txBox="1">
              <a:spLocks noChangeArrowheads="1"/>
            </p:cNvSpPr>
            <p:nvPr/>
          </p:nvSpPr>
          <p:spPr bwMode="auto">
            <a:xfrm>
              <a:off x="2832" y="3216"/>
              <a:ext cx="124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000">
                  <a:solidFill>
                    <a:srgbClr val="3333CC"/>
                  </a:solidFill>
                </a:rPr>
                <a:t>onderzijde met groene strepen</a:t>
              </a:r>
            </a:p>
          </p:txBody>
        </p:sp>
      </p:grpSp>
      <p:sp>
        <p:nvSpPr>
          <p:cNvPr id="76809" name="Rectangle 17"/>
          <p:cNvSpPr>
            <a:spLocks noChangeArrowheads="1"/>
          </p:cNvSpPr>
          <p:nvPr/>
        </p:nvSpPr>
        <p:spPr bwMode="auto">
          <a:xfrm>
            <a:off x="1905000" y="1447800"/>
            <a:ext cx="4038600" cy="472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>
              <a:solidFill>
                <a:srgbClr val="3333CC"/>
              </a:solidFill>
            </a:endParaRPr>
          </a:p>
        </p:txBody>
      </p:sp>
      <p:sp>
        <p:nvSpPr>
          <p:cNvPr id="76810" name="Rectangle 18"/>
          <p:cNvSpPr>
            <a:spLocks noChangeArrowheads="1"/>
          </p:cNvSpPr>
          <p:nvPr/>
        </p:nvSpPr>
        <p:spPr bwMode="auto">
          <a:xfrm>
            <a:off x="6172200" y="1447800"/>
            <a:ext cx="4038600" cy="472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>
              <a:solidFill>
                <a:srgbClr val="3333CC"/>
              </a:solidFill>
            </a:endParaRPr>
          </a:p>
        </p:txBody>
      </p:sp>
      <p:grpSp>
        <p:nvGrpSpPr>
          <p:cNvPr id="52250" name="Group 26"/>
          <p:cNvGrpSpPr>
            <a:grpSpLocks/>
          </p:cNvGrpSpPr>
          <p:nvPr/>
        </p:nvGrpSpPr>
        <p:grpSpPr bwMode="auto">
          <a:xfrm>
            <a:off x="2667000" y="228600"/>
            <a:ext cx="5849938" cy="457200"/>
            <a:chOff x="912" y="3905"/>
            <a:chExt cx="3685" cy="288"/>
          </a:xfrm>
        </p:grpSpPr>
        <p:sp>
          <p:nvSpPr>
            <p:cNvPr id="76815" name="Text Box 20"/>
            <p:cNvSpPr txBox="1">
              <a:spLocks noChangeArrowheads="1"/>
            </p:cNvSpPr>
            <p:nvPr/>
          </p:nvSpPr>
          <p:spPr bwMode="auto">
            <a:xfrm>
              <a:off x="912" y="3905"/>
              <a:ext cx="16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669900"/>
                  </a:solidFill>
                </a:rPr>
                <a:t>CEPHALOTAXUS</a:t>
              </a:r>
            </a:p>
          </p:txBody>
        </p:sp>
        <p:sp>
          <p:nvSpPr>
            <p:cNvPr id="76816" name="Text Box 22"/>
            <p:cNvSpPr txBox="1">
              <a:spLocks noChangeArrowheads="1"/>
            </p:cNvSpPr>
            <p:nvPr/>
          </p:nvSpPr>
          <p:spPr bwMode="auto">
            <a:xfrm>
              <a:off x="3840" y="3905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669900"/>
                  </a:solidFill>
                </a:rPr>
                <a:t>TAXUS</a:t>
              </a:r>
            </a:p>
          </p:txBody>
        </p:sp>
      </p:grpSp>
      <p:grpSp>
        <p:nvGrpSpPr>
          <p:cNvPr id="52251" name="Group 27"/>
          <p:cNvGrpSpPr>
            <a:grpSpLocks/>
          </p:cNvGrpSpPr>
          <p:nvPr/>
        </p:nvGrpSpPr>
        <p:grpSpPr bwMode="auto">
          <a:xfrm>
            <a:off x="3733801" y="762001"/>
            <a:ext cx="4397375" cy="561975"/>
            <a:chOff x="1392" y="480"/>
            <a:chExt cx="2770" cy="354"/>
          </a:xfrm>
        </p:grpSpPr>
        <p:sp>
          <p:nvSpPr>
            <p:cNvPr id="76813" name="Text Box 7"/>
            <p:cNvSpPr txBox="1">
              <a:spLocks noChangeArrowheads="1"/>
            </p:cNvSpPr>
            <p:nvPr/>
          </p:nvSpPr>
          <p:spPr bwMode="auto">
            <a:xfrm>
              <a:off x="1392" y="528"/>
              <a:ext cx="27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twijgen groen             schijnbessen</a:t>
              </a:r>
            </a:p>
          </p:txBody>
        </p:sp>
        <p:pic>
          <p:nvPicPr>
            <p:cNvPr id="76814" name="Picture 23" descr="C:\Mijn documenten\coniferen\taxus baccata twijg met schijnbessen.jpg"/>
            <p:cNvPicPr>
              <a:picLocks noChangeAspect="1" noChangeArrowheads="1"/>
            </p:cNvPicPr>
            <p:nvPr/>
          </p:nvPicPr>
          <p:blipFill>
            <a:blip r:embed="rId6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480"/>
              <a:ext cx="480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39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7"/>
          <p:cNvSpPr txBox="1">
            <a:spLocks noChangeArrowheads="1"/>
          </p:cNvSpPr>
          <p:nvPr/>
        </p:nvSpPr>
        <p:spPr bwMode="auto">
          <a:xfrm>
            <a:off x="2362201" y="5334001"/>
            <a:ext cx="29258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naalden 4-5 cm lang,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sikkelvormig gebogen</a:t>
            </a:r>
          </a:p>
        </p:txBody>
      </p:sp>
      <p:grpSp>
        <p:nvGrpSpPr>
          <p:cNvPr id="54281" name="Group 9"/>
          <p:cNvGrpSpPr>
            <a:grpSpLocks/>
          </p:cNvGrpSpPr>
          <p:nvPr/>
        </p:nvGrpSpPr>
        <p:grpSpPr bwMode="auto">
          <a:xfrm>
            <a:off x="6248400" y="1371601"/>
            <a:ext cx="4419600" cy="4792663"/>
            <a:chOff x="2976" y="864"/>
            <a:chExt cx="2784" cy="3019"/>
          </a:xfrm>
        </p:grpSpPr>
        <p:pic>
          <p:nvPicPr>
            <p:cNvPr id="77830" name="Picture 6" descr="C:\Mijn documenten\coniferen\cephalotaxus harringtonia twijgonde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864"/>
              <a:ext cx="2784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1" name="Text Box 8"/>
            <p:cNvSpPr txBox="1">
              <a:spLocks noChangeArrowheads="1"/>
            </p:cNvSpPr>
            <p:nvPr/>
          </p:nvSpPr>
          <p:spPr bwMode="auto">
            <a:xfrm>
              <a:off x="3264" y="3360"/>
              <a:ext cx="190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onderzijde met 2 lichtgrijze strepen</a:t>
              </a:r>
            </a:p>
          </p:txBody>
        </p:sp>
      </p:grpSp>
      <p:sp>
        <p:nvSpPr>
          <p:cNvPr id="77828" name="Rectangle 10"/>
          <p:cNvSpPr>
            <a:spLocks noGrp="1" noChangeArrowheads="1"/>
          </p:cNvSpPr>
          <p:nvPr>
            <p:ph type="title"/>
          </p:nvPr>
        </p:nvSpPr>
        <p:spPr>
          <a:xfrm>
            <a:off x="3048000" y="25908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/>
              <a:t>Cephalotaxus harr. twijg</a:t>
            </a:r>
          </a:p>
        </p:txBody>
      </p:sp>
      <p:pic>
        <p:nvPicPr>
          <p:cNvPr id="77829" name="Picture 5" descr="C:\Mijn documenten\coniferen\cephalotaxus harringtonia twij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480060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26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9" name="Rectangle 11"/>
          <p:cNvSpPr>
            <a:spLocks noGrp="1" noChangeArrowheads="1"/>
          </p:cNvSpPr>
          <p:nvPr>
            <p:ph type="title"/>
          </p:nvPr>
        </p:nvSpPr>
        <p:spPr>
          <a:xfrm>
            <a:off x="2743200" y="0"/>
            <a:ext cx="7696200" cy="762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Cephalotaxus harringtonia</a:t>
            </a:r>
          </a:p>
        </p:txBody>
      </p:sp>
      <p:pic>
        <p:nvPicPr>
          <p:cNvPr id="78851" name="Picture 15" descr="C:\Mijn documenten\cephalotaxus.jpg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914400"/>
            <a:ext cx="33051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66" name="Group 18"/>
          <p:cNvGrpSpPr>
            <a:grpSpLocks/>
          </p:cNvGrpSpPr>
          <p:nvPr/>
        </p:nvGrpSpPr>
        <p:grpSpPr bwMode="auto">
          <a:xfrm>
            <a:off x="1676401" y="914401"/>
            <a:ext cx="5349875" cy="2811463"/>
            <a:chOff x="96" y="576"/>
            <a:chExt cx="3370" cy="1771"/>
          </a:xfrm>
        </p:grpSpPr>
        <p:pic>
          <p:nvPicPr>
            <p:cNvPr id="78858" name="Picture 13" descr="C:\Mijn documenten\scan dia coniferen\cephalotaxus mnl bloe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76"/>
              <a:ext cx="2352" cy="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59" name="Text Box 16"/>
            <p:cNvSpPr txBox="1">
              <a:spLocks noChangeArrowheads="1"/>
            </p:cNvSpPr>
            <p:nvPr/>
          </p:nvSpPr>
          <p:spPr bwMode="auto">
            <a:xfrm>
              <a:off x="2448" y="1824"/>
              <a:ext cx="101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mannelijke bloei</a:t>
              </a:r>
            </a:p>
          </p:txBody>
        </p:sp>
      </p:grpSp>
      <p:grpSp>
        <p:nvGrpSpPr>
          <p:cNvPr id="53269" name="Group 21"/>
          <p:cNvGrpSpPr>
            <a:grpSpLocks/>
          </p:cNvGrpSpPr>
          <p:nvPr/>
        </p:nvGrpSpPr>
        <p:grpSpPr bwMode="auto">
          <a:xfrm>
            <a:off x="1676400" y="3733800"/>
            <a:ext cx="4967288" cy="2819400"/>
            <a:chOff x="96" y="2352"/>
            <a:chExt cx="3129" cy="1776"/>
          </a:xfrm>
        </p:grpSpPr>
        <p:grpSp>
          <p:nvGrpSpPr>
            <p:cNvPr id="78854" name="Group 19"/>
            <p:cNvGrpSpPr>
              <a:grpSpLocks/>
            </p:cNvGrpSpPr>
            <p:nvPr/>
          </p:nvGrpSpPr>
          <p:grpSpPr bwMode="auto">
            <a:xfrm>
              <a:off x="96" y="2352"/>
              <a:ext cx="2564" cy="1776"/>
              <a:chOff x="96" y="2352"/>
              <a:chExt cx="2564" cy="1776"/>
            </a:xfrm>
          </p:grpSpPr>
          <p:pic>
            <p:nvPicPr>
              <p:cNvPr id="78856" name="Picture 14" descr="C:\Mijn documenten\cephalotaxusharringtonialeaf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352"/>
                <a:ext cx="2352" cy="1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857" name="Text Box 17"/>
              <p:cNvSpPr txBox="1">
                <a:spLocks noChangeArrowheads="1"/>
              </p:cNvSpPr>
              <p:nvPr/>
            </p:nvSpPr>
            <p:spPr bwMode="auto">
              <a:xfrm>
                <a:off x="2496" y="3840"/>
                <a:ext cx="1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nl-NL" altLang="nl-NL" sz="2400">
                    <a:solidFill>
                      <a:srgbClr val="3333CC"/>
                    </a:solidFill>
                  </a:rPr>
                  <a:t> </a:t>
                </a:r>
              </a:p>
            </p:txBody>
          </p:sp>
        </p:grpSp>
        <p:sp>
          <p:nvSpPr>
            <p:cNvPr id="78855" name="Text Box 20"/>
            <p:cNvSpPr txBox="1">
              <a:spLocks noChangeArrowheads="1"/>
            </p:cNvSpPr>
            <p:nvPr/>
          </p:nvSpPr>
          <p:spPr bwMode="auto">
            <a:xfrm>
              <a:off x="2438" y="3818"/>
              <a:ext cx="7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vruchten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837257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2860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/>
              <a:t>Pinus sylvestris twijg, kegel</a:t>
            </a:r>
          </a:p>
        </p:txBody>
      </p:sp>
      <p:pic>
        <p:nvPicPr>
          <p:cNvPr id="52227" name="Picture 3" descr="C:\Mijn documenten\pinus\pinus sylvestris twij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0"/>
            <a:ext cx="4864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C:\Mijn documenten\pinus\psylvestrisleaf.jpg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294798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33" name="Group 5"/>
          <p:cNvGrpSpPr>
            <a:grpSpLocks/>
          </p:cNvGrpSpPr>
          <p:nvPr/>
        </p:nvGrpSpPr>
        <p:grpSpPr bwMode="auto">
          <a:xfrm>
            <a:off x="1524001" y="2625726"/>
            <a:ext cx="7026275" cy="4232275"/>
            <a:chOff x="0" y="1654"/>
            <a:chExt cx="4426" cy="2666"/>
          </a:xfrm>
        </p:grpSpPr>
        <p:grpSp>
          <p:nvGrpSpPr>
            <p:cNvPr id="52230" name="Group 6"/>
            <p:cNvGrpSpPr>
              <a:grpSpLocks/>
            </p:cNvGrpSpPr>
            <p:nvPr/>
          </p:nvGrpSpPr>
          <p:grpSpPr bwMode="auto">
            <a:xfrm>
              <a:off x="0" y="1654"/>
              <a:ext cx="4426" cy="2666"/>
              <a:chOff x="86" y="1488"/>
              <a:chExt cx="4426" cy="2666"/>
            </a:xfrm>
          </p:grpSpPr>
          <p:sp>
            <p:nvSpPr>
              <p:cNvPr id="52232" name="Text Box 7"/>
              <p:cNvSpPr txBox="1">
                <a:spLocks noChangeArrowheads="1"/>
              </p:cNvSpPr>
              <p:nvPr/>
            </p:nvSpPr>
            <p:spPr bwMode="auto">
              <a:xfrm>
                <a:off x="86" y="3866"/>
                <a:ext cx="3599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nl-NL" altLang="nl-NL" sz="2400">
                    <a:solidFill>
                      <a:srgbClr val="3333CC"/>
                    </a:solidFill>
                  </a:rPr>
                  <a:t>naalden (2) met blauwwitte huidmondstrepen</a:t>
                </a:r>
              </a:p>
            </p:txBody>
          </p:sp>
          <p:sp>
            <p:nvSpPr>
              <p:cNvPr id="52233" name="Line 8"/>
              <p:cNvSpPr>
                <a:spLocks noChangeShapeType="1"/>
              </p:cNvSpPr>
              <p:nvPr/>
            </p:nvSpPr>
            <p:spPr bwMode="auto">
              <a:xfrm flipV="1">
                <a:off x="2784" y="1488"/>
                <a:ext cx="1728" cy="235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234" name="Line 9"/>
              <p:cNvSpPr>
                <a:spLocks noChangeShapeType="1"/>
              </p:cNvSpPr>
              <p:nvPr/>
            </p:nvSpPr>
            <p:spPr bwMode="auto">
              <a:xfrm flipH="1">
                <a:off x="2784" y="3408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52231" name="Line 10"/>
            <p:cNvSpPr>
              <a:spLocks noChangeShapeType="1"/>
            </p:cNvSpPr>
            <p:nvPr/>
          </p:nvSpPr>
          <p:spPr bwMode="auto">
            <a:xfrm flipH="1" flipV="1">
              <a:off x="1728" y="2064"/>
              <a:ext cx="912" cy="196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937793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16002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/>
              <a:t>Taxus baccata twijg</a:t>
            </a:r>
          </a:p>
        </p:txBody>
      </p:sp>
      <p:pic>
        <p:nvPicPr>
          <p:cNvPr id="79875" name="Picture 5" descr="C:\Mijn documenten\coniferen\taxus baccata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990600"/>
            <a:ext cx="37369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6" descr="C:\Mijn documenten\coniferen\taxus baccata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37290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31" name="Group 11"/>
          <p:cNvGrpSpPr>
            <a:grpSpLocks/>
          </p:cNvGrpSpPr>
          <p:nvPr/>
        </p:nvGrpSpPr>
        <p:grpSpPr bwMode="auto">
          <a:xfrm>
            <a:off x="5486400" y="0"/>
            <a:ext cx="2362200" cy="914400"/>
            <a:chOff x="2496" y="0"/>
            <a:chExt cx="1488" cy="576"/>
          </a:xfrm>
        </p:grpSpPr>
        <p:sp>
          <p:nvSpPr>
            <p:cNvPr id="79884" name="Text Box 8"/>
            <p:cNvSpPr txBox="1">
              <a:spLocks noChangeArrowheads="1"/>
            </p:cNvSpPr>
            <p:nvPr/>
          </p:nvSpPr>
          <p:spPr bwMode="auto">
            <a:xfrm>
              <a:off x="2496" y="0"/>
              <a:ext cx="12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groene twijgen</a:t>
              </a:r>
            </a:p>
          </p:txBody>
        </p:sp>
        <p:sp>
          <p:nvSpPr>
            <p:cNvPr id="79885" name="Line 9"/>
            <p:cNvSpPr>
              <a:spLocks noChangeShapeType="1"/>
            </p:cNvSpPr>
            <p:nvPr/>
          </p:nvSpPr>
          <p:spPr bwMode="auto">
            <a:xfrm flipH="1">
              <a:off x="2496" y="336"/>
              <a:ext cx="144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9886" name="Line 10"/>
            <p:cNvSpPr>
              <a:spLocks noChangeShapeType="1"/>
            </p:cNvSpPr>
            <p:nvPr/>
          </p:nvSpPr>
          <p:spPr bwMode="auto">
            <a:xfrm>
              <a:off x="3504" y="336"/>
              <a:ext cx="480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6337" name="Group 17"/>
          <p:cNvGrpSpPr>
            <a:grpSpLocks/>
          </p:cNvGrpSpPr>
          <p:nvPr/>
        </p:nvGrpSpPr>
        <p:grpSpPr bwMode="auto">
          <a:xfrm>
            <a:off x="2057400" y="6137276"/>
            <a:ext cx="7029450" cy="492125"/>
            <a:chOff x="336" y="3866"/>
            <a:chExt cx="4428" cy="310"/>
          </a:xfrm>
        </p:grpSpPr>
        <p:sp>
          <p:nvSpPr>
            <p:cNvPr id="79882" name="Text Box 7"/>
            <p:cNvSpPr txBox="1">
              <a:spLocks noChangeArrowheads="1"/>
            </p:cNvSpPr>
            <p:nvPr/>
          </p:nvSpPr>
          <p:spPr bwMode="auto">
            <a:xfrm>
              <a:off x="336" y="3888"/>
              <a:ext cx="14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naalden tweerijig</a:t>
              </a:r>
            </a:p>
          </p:txBody>
        </p:sp>
        <p:sp>
          <p:nvSpPr>
            <p:cNvPr id="79883" name="Text Box 12"/>
            <p:cNvSpPr txBox="1">
              <a:spLocks noChangeArrowheads="1"/>
            </p:cNvSpPr>
            <p:nvPr/>
          </p:nvSpPr>
          <p:spPr bwMode="auto">
            <a:xfrm>
              <a:off x="3014" y="3866"/>
              <a:ext cx="17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onderzijde lichtgroen</a:t>
              </a:r>
            </a:p>
          </p:txBody>
        </p:sp>
      </p:grpSp>
      <p:grpSp>
        <p:nvGrpSpPr>
          <p:cNvPr id="56336" name="Group 16"/>
          <p:cNvGrpSpPr>
            <a:grpSpLocks/>
          </p:cNvGrpSpPr>
          <p:nvPr/>
        </p:nvGrpSpPr>
        <p:grpSpPr bwMode="auto">
          <a:xfrm>
            <a:off x="2133601" y="0"/>
            <a:ext cx="2036763" cy="1143000"/>
            <a:chOff x="384" y="0"/>
            <a:chExt cx="1283" cy="720"/>
          </a:xfrm>
        </p:grpSpPr>
        <p:sp>
          <p:nvSpPr>
            <p:cNvPr id="79880" name="Text Box 14"/>
            <p:cNvSpPr txBox="1">
              <a:spLocks noChangeArrowheads="1"/>
            </p:cNvSpPr>
            <p:nvPr/>
          </p:nvSpPr>
          <p:spPr bwMode="auto">
            <a:xfrm>
              <a:off x="384" y="0"/>
              <a:ext cx="12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verhoogde nerf</a:t>
              </a:r>
            </a:p>
          </p:txBody>
        </p:sp>
        <p:sp>
          <p:nvSpPr>
            <p:cNvPr id="79881" name="Line 15"/>
            <p:cNvSpPr>
              <a:spLocks noChangeShapeType="1"/>
            </p:cNvSpPr>
            <p:nvPr/>
          </p:nvSpPr>
          <p:spPr bwMode="auto">
            <a:xfrm>
              <a:off x="960" y="288"/>
              <a:ext cx="0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5001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295400"/>
            <a:ext cx="2590800" cy="457200"/>
          </a:xfrm>
        </p:spPr>
        <p:txBody>
          <a:bodyPr/>
          <a:lstStyle/>
          <a:p>
            <a:pPr eaLnBrk="1" hangingPunct="1"/>
            <a:r>
              <a:rPr lang="nl-NL" altLang="nl-NL" sz="1000"/>
              <a:t>Taxus baccata bloei, vrucht</a:t>
            </a:r>
          </a:p>
        </p:txBody>
      </p:sp>
      <p:grpSp>
        <p:nvGrpSpPr>
          <p:cNvPr id="57355" name="Group 11"/>
          <p:cNvGrpSpPr>
            <a:grpSpLocks/>
          </p:cNvGrpSpPr>
          <p:nvPr/>
        </p:nvGrpSpPr>
        <p:grpSpPr bwMode="auto">
          <a:xfrm>
            <a:off x="4724400" y="0"/>
            <a:ext cx="5943600" cy="2667000"/>
            <a:chOff x="2016" y="96"/>
            <a:chExt cx="3744" cy="1680"/>
          </a:xfrm>
        </p:grpSpPr>
        <p:pic>
          <p:nvPicPr>
            <p:cNvPr id="80906" name="Picture 5" descr="C:\Mijn documenten\coniferen\taxus baccata schijnb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44"/>
              <a:ext cx="1248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07" name="Picture 6" descr="C:\Mijn documenten\coniferen\taxus baccata schijnbesse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96"/>
              <a:ext cx="2400" cy="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8" name="Text Box 7"/>
            <p:cNvSpPr txBox="1">
              <a:spLocks noChangeArrowheads="1"/>
            </p:cNvSpPr>
            <p:nvPr/>
          </p:nvSpPr>
          <p:spPr bwMode="auto">
            <a:xfrm>
              <a:off x="2160" y="1488"/>
              <a:ext cx="25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ontwikkeling zaden in schijnbes</a:t>
              </a:r>
            </a:p>
          </p:txBody>
        </p:sp>
      </p:grpSp>
      <p:pic>
        <p:nvPicPr>
          <p:cNvPr id="80900" name="Picture 9" descr="C:\Mijn documenten\coniferen\taxus baccata mnl bloeme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"/>
          <a:stretch>
            <a:fillRect/>
          </a:stretch>
        </p:blipFill>
        <p:spPr bwMode="auto">
          <a:xfrm>
            <a:off x="1524001" y="914400"/>
            <a:ext cx="32988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 Box 10"/>
          <p:cNvSpPr txBox="1">
            <a:spLocks noChangeArrowheads="1"/>
          </p:cNvSpPr>
          <p:nvPr/>
        </p:nvSpPr>
        <p:spPr bwMode="auto">
          <a:xfrm>
            <a:off x="4251326" y="6289675"/>
            <a:ext cx="2659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mannelijke bloemen</a:t>
            </a:r>
          </a:p>
        </p:txBody>
      </p:sp>
      <p:grpSp>
        <p:nvGrpSpPr>
          <p:cNvPr id="57360" name="Group 16"/>
          <p:cNvGrpSpPr>
            <a:grpSpLocks/>
          </p:cNvGrpSpPr>
          <p:nvPr/>
        </p:nvGrpSpPr>
        <p:grpSpPr bwMode="auto">
          <a:xfrm>
            <a:off x="3962401" y="3124201"/>
            <a:ext cx="4811713" cy="3622675"/>
            <a:chOff x="1536" y="1968"/>
            <a:chExt cx="3031" cy="2282"/>
          </a:xfrm>
        </p:grpSpPr>
        <p:pic>
          <p:nvPicPr>
            <p:cNvPr id="80903" name="Picture 13" descr="C:\Mijn documenten\coniferen\taxus baccata mnl bloei detail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6"/>
            <a:stretch>
              <a:fillRect/>
            </a:stretch>
          </p:blipFill>
          <p:spPr bwMode="auto">
            <a:xfrm>
              <a:off x="3024" y="1968"/>
              <a:ext cx="1543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4" name="Line 14"/>
            <p:cNvSpPr>
              <a:spLocks noChangeShapeType="1"/>
            </p:cNvSpPr>
            <p:nvPr/>
          </p:nvSpPr>
          <p:spPr bwMode="auto">
            <a:xfrm>
              <a:off x="1536" y="2880"/>
              <a:ext cx="15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0905" name="Text Box 15"/>
            <p:cNvSpPr txBox="1">
              <a:spLocks noChangeArrowheads="1"/>
            </p:cNvSpPr>
            <p:nvPr/>
          </p:nvSpPr>
          <p:spPr bwMode="auto">
            <a:xfrm>
              <a:off x="3686" y="3962"/>
              <a:ext cx="5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detail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514974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1600200"/>
            <a:ext cx="2590800" cy="457200"/>
          </a:xfrm>
          <a:noFill/>
        </p:spPr>
        <p:txBody>
          <a:bodyPr/>
          <a:lstStyle/>
          <a:p>
            <a:pPr eaLnBrk="1" hangingPunct="1"/>
            <a:r>
              <a:rPr lang="nl-NL" altLang="nl-NL" sz="1000"/>
              <a:t>Taxus baccata bloei, vrucht</a:t>
            </a:r>
          </a:p>
        </p:txBody>
      </p:sp>
      <p:pic>
        <p:nvPicPr>
          <p:cNvPr id="81923" name="Picture 5" descr="C:\Mijn documenten\taxus baccata.jpg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219200"/>
            <a:ext cx="36306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6" descr="C:\Mijn documenten\scan dia coniferen\taxus gele vruc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3"/>
          <a:stretch>
            <a:fillRect/>
          </a:stretch>
        </p:blipFill>
        <p:spPr bwMode="auto">
          <a:xfrm>
            <a:off x="5562600" y="1219200"/>
            <a:ext cx="472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Text Box 7"/>
          <p:cNvSpPr txBox="1">
            <a:spLocks noChangeArrowheads="1"/>
          </p:cNvSpPr>
          <p:nvPr/>
        </p:nvSpPr>
        <p:spPr bwMode="auto">
          <a:xfrm>
            <a:off x="6324600" y="5943600"/>
            <a:ext cx="398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zaadomhulsel soms geel/oranje</a:t>
            </a:r>
          </a:p>
        </p:txBody>
      </p:sp>
    </p:spTree>
    <p:extLst>
      <p:ext uri="{BB962C8B-B14F-4D97-AF65-F5344CB8AC3E}">
        <p14:creationId xmlns:p14="http://schemas.microsoft.com/office/powerpoint/2010/main" val="812411967"/>
      </p:ext>
    </p:extLst>
  </p:cSld>
  <p:clrMapOvr>
    <a:masterClrMapping/>
  </p:clrMapOvr>
  <p:transition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1000"/>
              <a:t>Taxus baccata</a:t>
            </a:r>
          </a:p>
        </p:txBody>
      </p:sp>
      <p:pic>
        <p:nvPicPr>
          <p:cNvPr id="82947" name="Picture 4" descr="C:\Mijn documenten\scan dia coniferen\taxus baccata schellinkhout.jpg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"/>
            <a:ext cx="43497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5" descr="C:\Mijn documenten\scan dia coniferen\taxus baccata stam.jpg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r="20552"/>
          <a:stretch>
            <a:fillRect/>
          </a:stretch>
        </p:blipFill>
        <p:spPr bwMode="auto">
          <a:xfrm>
            <a:off x="1676400" y="228601"/>
            <a:ext cx="13716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6" descr="C:\Mijn documenten\scan dia coniferen\taxus ha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689226"/>
            <a:ext cx="28956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8" descr="C:\Mijn documenten\scan dia coniferen\taxus snoeivor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91075"/>
            <a:ext cx="28956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7315200" y="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nl-NL" altLang="nl-NL" sz="4100">
                <a:solidFill>
                  <a:srgbClr val="000000"/>
                </a:solidFill>
              </a:rPr>
              <a:t>Taxus baccata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8610600" y="762001"/>
            <a:ext cx="1905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 i="1">
                <a:solidFill>
                  <a:srgbClr val="008000"/>
                </a:solidFill>
              </a:rPr>
              <a:t>Venijnboom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 i="1">
                <a:solidFill>
                  <a:srgbClr val="008000"/>
                </a:solidFill>
              </a:rPr>
              <a:t>Gewone taxus</a:t>
            </a:r>
          </a:p>
        </p:txBody>
      </p:sp>
    </p:spTree>
    <p:extLst>
      <p:ext uri="{BB962C8B-B14F-4D97-AF65-F5344CB8AC3E}">
        <p14:creationId xmlns:p14="http://schemas.microsoft.com/office/powerpoint/2010/main" val="26464861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1" grpId="0" autoUpdateAnimBg="0"/>
      <p:bldP spid="5940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"/>
          <p:cNvSpPr>
            <a:spLocks noGrp="1" noChangeArrowheads="1"/>
          </p:cNvSpPr>
          <p:nvPr>
            <p:ph type="title"/>
          </p:nvPr>
        </p:nvSpPr>
        <p:spPr>
          <a:xfrm>
            <a:off x="3581400" y="2667000"/>
            <a:ext cx="685800" cy="4572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sz="1000"/>
              <a:t>Thujopsis dolabrata twijg</a:t>
            </a:r>
          </a:p>
        </p:txBody>
      </p:sp>
      <p:pic>
        <p:nvPicPr>
          <p:cNvPr id="83971" name="Picture 4" descr="C:\Mijn documenten\coniferen\thdo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7620000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09" name="Group 9"/>
          <p:cNvGrpSpPr>
            <a:grpSpLocks/>
          </p:cNvGrpSpPr>
          <p:nvPr/>
        </p:nvGrpSpPr>
        <p:grpSpPr bwMode="auto">
          <a:xfrm>
            <a:off x="2895601" y="228600"/>
            <a:ext cx="2830513" cy="1828800"/>
            <a:chOff x="864" y="144"/>
            <a:chExt cx="1783" cy="1152"/>
          </a:xfrm>
        </p:grpSpPr>
        <p:sp>
          <p:nvSpPr>
            <p:cNvPr id="83974" name="Text Box 6"/>
            <p:cNvSpPr txBox="1">
              <a:spLocks noChangeArrowheads="1"/>
            </p:cNvSpPr>
            <p:nvPr/>
          </p:nvSpPr>
          <p:spPr bwMode="auto">
            <a:xfrm>
              <a:off x="864" y="144"/>
              <a:ext cx="17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bijlvormige schubben</a:t>
              </a:r>
            </a:p>
          </p:txBody>
        </p:sp>
        <p:sp>
          <p:nvSpPr>
            <p:cNvPr id="83975" name="Line 7"/>
            <p:cNvSpPr>
              <a:spLocks noChangeShapeType="1"/>
            </p:cNvSpPr>
            <p:nvPr/>
          </p:nvSpPr>
          <p:spPr bwMode="auto">
            <a:xfrm>
              <a:off x="2496" y="384"/>
              <a:ext cx="0" cy="91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3973" name="Text Box 8"/>
          <p:cNvSpPr txBox="1">
            <a:spLocks noChangeArrowheads="1"/>
          </p:cNvSpPr>
          <p:nvPr/>
        </p:nvSpPr>
        <p:spPr bwMode="auto">
          <a:xfrm>
            <a:off x="1965325" y="6289675"/>
            <a:ext cx="1519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bovenzijde</a:t>
            </a:r>
          </a:p>
        </p:txBody>
      </p:sp>
    </p:spTree>
    <p:extLst>
      <p:ext uri="{BB962C8B-B14F-4D97-AF65-F5344CB8AC3E}">
        <p14:creationId xmlns:p14="http://schemas.microsoft.com/office/powerpoint/2010/main" val="3798285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8"/>
          <p:cNvSpPr>
            <a:spLocks noGrp="1" noChangeArrowheads="1"/>
          </p:cNvSpPr>
          <p:nvPr>
            <p:ph type="title"/>
          </p:nvPr>
        </p:nvSpPr>
        <p:spPr>
          <a:xfrm>
            <a:off x="3581400" y="2667000"/>
            <a:ext cx="685800" cy="4572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sz="1000"/>
              <a:t>Thujopsis dolabrata twijg</a:t>
            </a:r>
          </a:p>
        </p:txBody>
      </p:sp>
      <p:sp>
        <p:nvSpPr>
          <p:cNvPr id="84995" name="Line 6"/>
          <p:cNvSpPr>
            <a:spLocks noChangeShapeType="1"/>
          </p:cNvSpPr>
          <p:nvPr/>
        </p:nvSpPr>
        <p:spPr bwMode="auto">
          <a:xfrm flipH="1">
            <a:off x="4953000" y="1066800"/>
            <a:ext cx="1143000" cy="304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84996" name="Picture 8" descr="C:\Mijn documenten\coniferen\thujopsis dolabrata twij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38200"/>
            <a:ext cx="7391400" cy="5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391" name="Group 15"/>
          <p:cNvGrpSpPr>
            <a:grpSpLocks/>
          </p:cNvGrpSpPr>
          <p:nvPr/>
        </p:nvGrpSpPr>
        <p:grpSpPr bwMode="auto">
          <a:xfrm>
            <a:off x="2438401" y="228600"/>
            <a:ext cx="4259263" cy="990600"/>
            <a:chOff x="576" y="144"/>
            <a:chExt cx="2683" cy="624"/>
          </a:xfrm>
        </p:grpSpPr>
        <p:sp>
          <p:nvSpPr>
            <p:cNvPr id="84999" name="Text Box 7"/>
            <p:cNvSpPr txBox="1">
              <a:spLocks noChangeArrowheads="1"/>
            </p:cNvSpPr>
            <p:nvPr/>
          </p:nvSpPr>
          <p:spPr bwMode="auto">
            <a:xfrm>
              <a:off x="576" y="144"/>
              <a:ext cx="26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opvallend witte huidmondstrepen</a:t>
              </a:r>
            </a:p>
          </p:txBody>
        </p:sp>
        <p:sp>
          <p:nvSpPr>
            <p:cNvPr id="85000" name="Line 10"/>
            <p:cNvSpPr>
              <a:spLocks noChangeShapeType="1"/>
            </p:cNvSpPr>
            <p:nvPr/>
          </p:nvSpPr>
          <p:spPr bwMode="auto">
            <a:xfrm>
              <a:off x="1536" y="432"/>
              <a:ext cx="1056" cy="336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4998" name="Text Box 14"/>
          <p:cNvSpPr txBox="1">
            <a:spLocks noChangeArrowheads="1"/>
          </p:cNvSpPr>
          <p:nvPr/>
        </p:nvSpPr>
        <p:spPr bwMode="auto">
          <a:xfrm>
            <a:off x="2346325" y="6289675"/>
            <a:ext cx="1468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onderzijde</a:t>
            </a:r>
          </a:p>
        </p:txBody>
      </p:sp>
    </p:spTree>
    <p:extLst>
      <p:ext uri="{BB962C8B-B14F-4D97-AF65-F5344CB8AC3E}">
        <p14:creationId xmlns:p14="http://schemas.microsoft.com/office/powerpoint/2010/main" val="202806799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C:\Mijn documenten\coniferen\thdo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81000"/>
            <a:ext cx="3967163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Rectangle 5"/>
          <p:cNvSpPr>
            <a:spLocks noGrp="1" noChangeArrowheads="1"/>
          </p:cNvSpPr>
          <p:nvPr>
            <p:ph type="title"/>
          </p:nvPr>
        </p:nvSpPr>
        <p:spPr>
          <a:xfrm>
            <a:off x="5105400" y="0"/>
            <a:ext cx="5257800" cy="1143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Thujopsis dolabrata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8686800" y="1066800"/>
            <a:ext cx="153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i="1">
                <a:solidFill>
                  <a:srgbClr val="008000"/>
                </a:solidFill>
              </a:rPr>
              <a:t>Hibacipres</a:t>
            </a:r>
          </a:p>
        </p:txBody>
      </p:sp>
    </p:spTree>
    <p:extLst>
      <p:ext uri="{BB962C8B-B14F-4D97-AF65-F5344CB8AC3E}">
        <p14:creationId xmlns:p14="http://schemas.microsoft.com/office/powerpoint/2010/main" val="3658204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autoUpdateAnimBg="0"/>
      <p:bldP spid="10343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9"/>
          <p:cNvSpPr>
            <a:spLocks noGrp="1" noChangeArrowheads="1"/>
          </p:cNvSpPr>
          <p:nvPr>
            <p:ph type="title"/>
          </p:nvPr>
        </p:nvSpPr>
        <p:spPr>
          <a:xfrm>
            <a:off x="3581400" y="2667000"/>
            <a:ext cx="685800" cy="4572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sz="1000"/>
              <a:t>Chamaecyparis nootk. twijg, kegel</a:t>
            </a:r>
          </a:p>
        </p:txBody>
      </p:sp>
      <p:pic>
        <p:nvPicPr>
          <p:cNvPr id="87043" name="Picture 5" descr="C:\Mijn documenten\coniferen\Cnootkafl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15"/>
          <a:stretch>
            <a:fillRect/>
          </a:stretch>
        </p:blipFill>
        <p:spPr bwMode="auto">
          <a:xfrm>
            <a:off x="1752600" y="1600200"/>
            <a:ext cx="27813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6" descr="C:\Mijn documenten\coniferen\Cnootkaf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91000"/>
            <a:ext cx="3657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8" descr="C:\Mijn documenten\coniferen\Cnootkatw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228600"/>
            <a:ext cx="12795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9" descr="C:\Mijn documenten\scan dia coniferen\chamaecyparis nootka kegel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228600"/>
            <a:ext cx="21685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9584" name="Group 16"/>
          <p:cNvGrpSpPr>
            <a:grpSpLocks/>
          </p:cNvGrpSpPr>
          <p:nvPr/>
        </p:nvGrpSpPr>
        <p:grpSpPr bwMode="auto">
          <a:xfrm>
            <a:off x="4191000" y="3810003"/>
            <a:ext cx="2362200" cy="830263"/>
            <a:chOff x="1920" y="2496"/>
            <a:chExt cx="1450" cy="523"/>
          </a:xfrm>
        </p:grpSpPr>
        <p:sp>
          <p:nvSpPr>
            <p:cNvPr id="87063" name="Text Box 14"/>
            <p:cNvSpPr txBox="1">
              <a:spLocks noChangeArrowheads="1"/>
            </p:cNvSpPr>
            <p:nvPr/>
          </p:nvSpPr>
          <p:spPr bwMode="auto">
            <a:xfrm>
              <a:off x="2352" y="2496"/>
              <a:ext cx="101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mannelijke bloemen</a:t>
              </a:r>
            </a:p>
          </p:txBody>
        </p:sp>
        <p:sp>
          <p:nvSpPr>
            <p:cNvPr id="87064" name="Line 15"/>
            <p:cNvSpPr>
              <a:spLocks noChangeShapeType="1"/>
            </p:cNvSpPr>
            <p:nvPr/>
          </p:nvSpPr>
          <p:spPr bwMode="auto">
            <a:xfrm flipH="1">
              <a:off x="1920" y="2736"/>
              <a:ext cx="384" cy="0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9588" name="Group 20"/>
          <p:cNvGrpSpPr>
            <a:grpSpLocks/>
          </p:cNvGrpSpPr>
          <p:nvPr/>
        </p:nvGrpSpPr>
        <p:grpSpPr bwMode="auto">
          <a:xfrm>
            <a:off x="6858001" y="2362200"/>
            <a:ext cx="3414713" cy="1600200"/>
            <a:chOff x="3360" y="1488"/>
            <a:chExt cx="2151" cy="1008"/>
          </a:xfrm>
        </p:grpSpPr>
        <p:sp>
          <p:nvSpPr>
            <p:cNvPr id="87060" name="Text Box 17"/>
            <p:cNvSpPr txBox="1">
              <a:spLocks noChangeArrowheads="1"/>
            </p:cNvSpPr>
            <p:nvPr/>
          </p:nvSpPr>
          <p:spPr bwMode="auto">
            <a:xfrm>
              <a:off x="3360" y="2208"/>
              <a:ext cx="21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gehoornde kegels (2-jarig)</a:t>
              </a:r>
            </a:p>
          </p:txBody>
        </p:sp>
        <p:sp>
          <p:nvSpPr>
            <p:cNvPr id="87061" name="Line 18"/>
            <p:cNvSpPr>
              <a:spLocks noChangeShapeType="1"/>
            </p:cNvSpPr>
            <p:nvPr/>
          </p:nvSpPr>
          <p:spPr bwMode="auto">
            <a:xfrm flipV="1">
              <a:off x="4416" y="1680"/>
              <a:ext cx="240" cy="528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7062" name="Line 19"/>
            <p:cNvSpPr>
              <a:spLocks noChangeShapeType="1"/>
            </p:cNvSpPr>
            <p:nvPr/>
          </p:nvSpPr>
          <p:spPr bwMode="auto">
            <a:xfrm flipH="1" flipV="1">
              <a:off x="3936" y="1488"/>
              <a:ext cx="480" cy="720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9595" name="Group 27"/>
          <p:cNvGrpSpPr>
            <a:grpSpLocks/>
          </p:cNvGrpSpPr>
          <p:nvPr/>
        </p:nvGrpSpPr>
        <p:grpSpPr bwMode="auto">
          <a:xfrm>
            <a:off x="6111876" y="6019800"/>
            <a:ext cx="4556125" cy="609600"/>
            <a:chOff x="2890" y="3792"/>
            <a:chExt cx="2870" cy="384"/>
          </a:xfrm>
        </p:grpSpPr>
        <p:sp>
          <p:nvSpPr>
            <p:cNvPr id="87058" name="Text Box 21"/>
            <p:cNvSpPr txBox="1">
              <a:spLocks noChangeArrowheads="1"/>
            </p:cNvSpPr>
            <p:nvPr/>
          </p:nvSpPr>
          <p:spPr bwMode="auto">
            <a:xfrm>
              <a:off x="2890" y="3888"/>
              <a:ext cx="28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twijgen in de top sterk overhangend</a:t>
              </a:r>
            </a:p>
          </p:txBody>
        </p:sp>
        <p:sp>
          <p:nvSpPr>
            <p:cNvPr id="87059" name="Line 22"/>
            <p:cNvSpPr>
              <a:spLocks noChangeShapeType="1"/>
            </p:cNvSpPr>
            <p:nvPr/>
          </p:nvSpPr>
          <p:spPr bwMode="auto">
            <a:xfrm flipV="1">
              <a:off x="4320" y="3792"/>
              <a:ext cx="0" cy="192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9592" name="Group 24"/>
          <p:cNvGrpSpPr>
            <a:grpSpLocks/>
          </p:cNvGrpSpPr>
          <p:nvPr/>
        </p:nvGrpSpPr>
        <p:grpSpPr bwMode="auto">
          <a:xfrm>
            <a:off x="1905000" y="5638802"/>
            <a:ext cx="2667000" cy="1227138"/>
            <a:chOff x="240" y="3552"/>
            <a:chExt cx="1680" cy="773"/>
          </a:xfrm>
        </p:grpSpPr>
        <p:sp>
          <p:nvSpPr>
            <p:cNvPr id="87056" name="Text Box 11"/>
            <p:cNvSpPr txBox="1">
              <a:spLocks noChangeArrowheads="1"/>
            </p:cNvSpPr>
            <p:nvPr/>
          </p:nvSpPr>
          <p:spPr bwMode="auto">
            <a:xfrm>
              <a:off x="240" y="3802"/>
              <a:ext cx="168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schubben zonder huidmondstrepen</a:t>
              </a:r>
            </a:p>
          </p:txBody>
        </p:sp>
        <p:sp>
          <p:nvSpPr>
            <p:cNvPr id="87057" name="Line 23"/>
            <p:cNvSpPr>
              <a:spLocks noChangeShapeType="1"/>
            </p:cNvSpPr>
            <p:nvPr/>
          </p:nvSpPr>
          <p:spPr bwMode="auto">
            <a:xfrm flipV="1">
              <a:off x="960" y="3552"/>
              <a:ext cx="0" cy="240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9596" name="Group 28"/>
          <p:cNvGrpSpPr>
            <a:grpSpLocks/>
          </p:cNvGrpSpPr>
          <p:nvPr/>
        </p:nvGrpSpPr>
        <p:grpSpPr bwMode="auto">
          <a:xfrm>
            <a:off x="2209801" y="-228600"/>
            <a:ext cx="3719513" cy="4029075"/>
            <a:chOff x="432" y="-144"/>
            <a:chExt cx="2343" cy="2538"/>
          </a:xfrm>
        </p:grpSpPr>
        <p:pic>
          <p:nvPicPr>
            <p:cNvPr id="87052" name="Picture 10" descr="C:\Mijn documenten\scan dia coniferen\chamaecyparis nootka tekening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-144"/>
              <a:ext cx="759" cy="2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53" name="Text Box 12"/>
            <p:cNvSpPr txBox="1">
              <a:spLocks noChangeArrowheads="1"/>
            </p:cNvSpPr>
            <p:nvPr/>
          </p:nvSpPr>
          <p:spPr bwMode="auto">
            <a:xfrm>
              <a:off x="912" y="672"/>
              <a:ext cx="7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‘noklijn’</a:t>
              </a:r>
            </a:p>
          </p:txBody>
        </p:sp>
        <p:sp>
          <p:nvSpPr>
            <p:cNvPr id="87054" name="Line 25"/>
            <p:cNvSpPr>
              <a:spLocks noChangeShapeType="1"/>
            </p:cNvSpPr>
            <p:nvPr/>
          </p:nvSpPr>
          <p:spPr bwMode="auto">
            <a:xfrm flipH="1">
              <a:off x="432" y="912"/>
              <a:ext cx="528" cy="432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7055" name="Line 13"/>
            <p:cNvSpPr>
              <a:spLocks noChangeShapeType="1"/>
            </p:cNvSpPr>
            <p:nvPr/>
          </p:nvSpPr>
          <p:spPr bwMode="auto">
            <a:xfrm>
              <a:off x="1776" y="864"/>
              <a:ext cx="624" cy="0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10895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2"/>
          <p:cNvSpPr>
            <a:spLocks noGrp="1" noChangeArrowheads="1"/>
          </p:cNvSpPr>
          <p:nvPr>
            <p:ph type="title"/>
          </p:nvPr>
        </p:nvSpPr>
        <p:spPr>
          <a:xfrm>
            <a:off x="3581400" y="2667000"/>
            <a:ext cx="685800" cy="4572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sz="1000"/>
              <a:t>Chamaecyparis nootk. boom</a:t>
            </a:r>
          </a:p>
        </p:txBody>
      </p:sp>
      <p:pic>
        <p:nvPicPr>
          <p:cNvPr id="88067" name="Picture 5" descr="C:\Mijn documenten\scan dia coniferen\cham nootk 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3606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0601" name="Group 9"/>
          <p:cNvGrpSpPr>
            <a:grpSpLocks/>
          </p:cNvGrpSpPr>
          <p:nvPr/>
        </p:nvGrpSpPr>
        <p:grpSpPr bwMode="auto">
          <a:xfrm>
            <a:off x="1889126" y="193675"/>
            <a:ext cx="3262313" cy="6477000"/>
            <a:chOff x="230" y="122"/>
            <a:chExt cx="2055" cy="4080"/>
          </a:xfrm>
        </p:grpSpPr>
        <p:sp>
          <p:nvSpPr>
            <p:cNvPr id="88072" name="Text Box 7"/>
            <p:cNvSpPr txBox="1">
              <a:spLocks noChangeArrowheads="1"/>
            </p:cNvSpPr>
            <p:nvPr/>
          </p:nvSpPr>
          <p:spPr bwMode="auto">
            <a:xfrm>
              <a:off x="230" y="3914"/>
              <a:ext cx="20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onderste takken opgaand</a:t>
              </a:r>
            </a:p>
          </p:txBody>
        </p:sp>
        <p:sp>
          <p:nvSpPr>
            <p:cNvPr id="88073" name="Text Box 8"/>
            <p:cNvSpPr txBox="1">
              <a:spLocks noChangeArrowheads="1"/>
            </p:cNvSpPr>
            <p:nvPr/>
          </p:nvSpPr>
          <p:spPr bwMode="auto">
            <a:xfrm>
              <a:off x="230" y="122"/>
              <a:ext cx="20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bovenste takken hangend</a:t>
              </a:r>
            </a:p>
          </p:txBody>
        </p:sp>
      </p:grpSp>
      <p:grpSp>
        <p:nvGrpSpPr>
          <p:cNvPr id="110603" name="Group 11"/>
          <p:cNvGrpSpPr>
            <a:grpSpLocks/>
          </p:cNvGrpSpPr>
          <p:nvPr/>
        </p:nvGrpSpPr>
        <p:grpSpPr bwMode="auto">
          <a:xfrm>
            <a:off x="4648200" y="762000"/>
            <a:ext cx="5194300" cy="5397500"/>
            <a:chOff x="1968" y="432"/>
            <a:chExt cx="3272" cy="3400"/>
          </a:xfrm>
        </p:grpSpPr>
        <p:pic>
          <p:nvPicPr>
            <p:cNvPr id="88070" name="Picture 6" descr="C:\Mijn documenten\coniferen\ChamaecyparisnootkatensisPendula.jpg"/>
            <p:cNvPicPr>
              <a:picLocks noChangeAspect="1"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432"/>
              <a:ext cx="2120" cy="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1" name="Line 10"/>
            <p:cNvSpPr>
              <a:spLocks noChangeShapeType="1"/>
            </p:cNvSpPr>
            <p:nvPr/>
          </p:nvSpPr>
          <p:spPr bwMode="auto">
            <a:xfrm>
              <a:off x="1968" y="1104"/>
              <a:ext cx="1680" cy="384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65350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052" descr="C:\Mijn documenten\coniferen\Cham nootkatensis_DW_.jpg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393858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2053" descr="C:\Mijn documenten\coniferen\Cnootkab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4" y="838200"/>
            <a:ext cx="348773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0" name="Rectangle 2054"/>
          <p:cNvSpPr>
            <a:spLocks noGrp="1" noChangeArrowheads="1"/>
          </p:cNvSpPr>
          <p:nvPr>
            <p:ph type="title"/>
          </p:nvPr>
        </p:nvSpPr>
        <p:spPr>
          <a:xfrm>
            <a:off x="3200400" y="-228600"/>
            <a:ext cx="7467600" cy="1143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Chamaecyparis nootkatensis</a:t>
            </a:r>
          </a:p>
        </p:txBody>
      </p:sp>
      <p:sp>
        <p:nvSpPr>
          <p:cNvPr id="89093" name="Text Box 2056"/>
          <p:cNvSpPr txBox="1">
            <a:spLocks noChangeArrowheads="1"/>
          </p:cNvSpPr>
          <p:nvPr/>
        </p:nvSpPr>
        <p:spPr bwMode="auto">
          <a:xfrm>
            <a:off x="5791200" y="6248400"/>
            <a:ext cx="1030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Alaska</a:t>
            </a:r>
          </a:p>
        </p:txBody>
      </p:sp>
    </p:spTree>
    <p:extLst>
      <p:ext uri="{BB962C8B-B14F-4D97-AF65-F5344CB8AC3E}">
        <p14:creationId xmlns:p14="http://schemas.microsoft.com/office/powerpoint/2010/main" val="228300935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2860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/>
              <a:t>Pinus sylvestris</a:t>
            </a:r>
          </a:p>
        </p:txBody>
      </p:sp>
      <p:pic>
        <p:nvPicPr>
          <p:cNvPr id="53251" name="Picture 3" descr="C:\Mijn documenten\pinus\pinus sylvestris twijg met vrl bloem en kegels.jpg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265588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 descr="C:\Mijn documenten\pinus\pinus sylvestris twijg met mnl en v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19251"/>
            <a:ext cx="59436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1557" name="Group 5"/>
          <p:cNvGrpSpPr>
            <a:grpSpLocks/>
          </p:cNvGrpSpPr>
          <p:nvPr/>
        </p:nvGrpSpPr>
        <p:grpSpPr bwMode="auto">
          <a:xfrm>
            <a:off x="3733800" y="381000"/>
            <a:ext cx="4057650" cy="1143000"/>
            <a:chOff x="1392" y="240"/>
            <a:chExt cx="2556" cy="720"/>
          </a:xfrm>
        </p:grpSpPr>
        <p:sp>
          <p:nvSpPr>
            <p:cNvPr id="53261" name="Text Box 6"/>
            <p:cNvSpPr txBox="1">
              <a:spLocks noChangeArrowheads="1"/>
            </p:cNvSpPr>
            <p:nvPr/>
          </p:nvSpPr>
          <p:spPr bwMode="auto">
            <a:xfrm>
              <a:off x="2208" y="240"/>
              <a:ext cx="17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vrouwelijke bloemen</a:t>
              </a:r>
            </a:p>
          </p:txBody>
        </p:sp>
        <p:sp>
          <p:nvSpPr>
            <p:cNvPr id="53262" name="Line 7"/>
            <p:cNvSpPr>
              <a:spLocks noChangeShapeType="1"/>
            </p:cNvSpPr>
            <p:nvPr/>
          </p:nvSpPr>
          <p:spPr bwMode="auto">
            <a:xfrm flipH="1">
              <a:off x="1392" y="384"/>
              <a:ext cx="76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3263" name="Line 8"/>
            <p:cNvSpPr>
              <a:spLocks noChangeShapeType="1"/>
            </p:cNvSpPr>
            <p:nvPr/>
          </p:nvSpPr>
          <p:spPr bwMode="auto">
            <a:xfrm flipH="1">
              <a:off x="2160" y="528"/>
              <a:ext cx="384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51561" name="Group 9"/>
          <p:cNvGrpSpPr>
            <a:grpSpLocks/>
          </p:cNvGrpSpPr>
          <p:nvPr/>
        </p:nvGrpSpPr>
        <p:grpSpPr bwMode="auto">
          <a:xfrm>
            <a:off x="4648201" y="3124200"/>
            <a:ext cx="2659063" cy="3505200"/>
            <a:chOff x="1968" y="1968"/>
            <a:chExt cx="1675" cy="2208"/>
          </a:xfrm>
        </p:grpSpPr>
        <p:sp>
          <p:nvSpPr>
            <p:cNvPr id="53259" name="Text Box 10"/>
            <p:cNvSpPr txBox="1">
              <a:spLocks noChangeArrowheads="1"/>
            </p:cNvSpPr>
            <p:nvPr/>
          </p:nvSpPr>
          <p:spPr bwMode="auto">
            <a:xfrm>
              <a:off x="1968" y="3888"/>
              <a:ext cx="16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mannelijke bloemen</a:t>
              </a:r>
            </a:p>
          </p:txBody>
        </p:sp>
        <p:sp>
          <p:nvSpPr>
            <p:cNvPr id="53260" name="Line 11"/>
            <p:cNvSpPr>
              <a:spLocks noChangeShapeType="1"/>
            </p:cNvSpPr>
            <p:nvPr/>
          </p:nvSpPr>
          <p:spPr bwMode="auto">
            <a:xfrm flipH="1" flipV="1">
              <a:off x="2352" y="1968"/>
              <a:ext cx="0" cy="192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51564" name="Group 1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53256" name="Picture 13" descr="C:\Mijn documenten\pinus\pisy95.jpg"/>
            <p:cNvPicPr>
              <a:picLocks noChangeAspect="1" noChangeArrowheads="1"/>
            </p:cNvPicPr>
            <p:nvPr/>
          </p:nvPicPr>
          <p:blipFill>
            <a:blip r:embed="rId4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96"/>
              <a:ext cx="4992" cy="4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7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432" cy="4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2400">
                <a:solidFill>
                  <a:srgbClr val="3333CC"/>
                </a:solidFill>
              </a:endParaRPr>
            </a:p>
          </p:txBody>
        </p:sp>
        <p:sp>
          <p:nvSpPr>
            <p:cNvPr id="53258" name="Rectangle 15"/>
            <p:cNvSpPr>
              <a:spLocks noChangeArrowheads="1"/>
            </p:cNvSpPr>
            <p:nvPr/>
          </p:nvSpPr>
          <p:spPr bwMode="auto">
            <a:xfrm>
              <a:off x="5328" y="0"/>
              <a:ext cx="432" cy="4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2400">
                <a:solidFill>
                  <a:srgbClr val="33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71860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6553200" cy="762000"/>
          </a:xfrm>
          <a:noFill/>
        </p:spPr>
        <p:txBody>
          <a:bodyPr/>
          <a:lstStyle/>
          <a:p>
            <a:pPr algn="r" eaLnBrk="1" hangingPunct="1"/>
            <a:r>
              <a:rPr lang="nl-NL" altLang="nl-NL" smtClean="0"/>
              <a:t>Pinus sylvestris</a:t>
            </a: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8382000" y="838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 i="1">
                <a:solidFill>
                  <a:srgbClr val="008000"/>
                </a:solidFill>
              </a:rPr>
              <a:t>Grove den</a:t>
            </a:r>
          </a:p>
        </p:txBody>
      </p:sp>
      <p:pic>
        <p:nvPicPr>
          <p:cNvPr id="54276" name="Picture 4" descr="C:\Mijn documenten\pinus\pisy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0200"/>
            <a:ext cx="34544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C:\Mijn documenten\pinus\pinus sylvestris b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410845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2" name="Picture 6" descr="C:\Mijn documenten\pinus\pinus sylvestris wolfhez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43116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23016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autoUpdateAnimBg="0"/>
      <p:bldP spid="15257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C:\Mijn documenten\scan dia coniferen\pseularix jonge naal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8" t="26950" r="28358"/>
          <a:stretch>
            <a:fillRect/>
          </a:stretch>
        </p:blipFill>
        <p:spPr bwMode="auto">
          <a:xfrm>
            <a:off x="5105400" y="1295400"/>
            <a:ext cx="1752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6" descr="C:\Mijn documenten\coniferen\catlanticaleaf.jpg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4" b="12820"/>
          <a:stretch>
            <a:fillRect/>
          </a:stretch>
        </p:blipFill>
        <p:spPr bwMode="auto">
          <a:xfrm>
            <a:off x="8153400" y="1295400"/>
            <a:ext cx="1752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8" descr="C:\Mijn documenten\Mijn afbeeldingen\larix dec kege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3" t="7692"/>
          <a:stretch>
            <a:fillRect/>
          </a:stretch>
        </p:blipFill>
        <p:spPr bwMode="auto">
          <a:xfrm>
            <a:off x="2057400" y="36576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13" descr="C:\Mijn documenten\scan dia coniferen\pseudolarix keg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1" t="24091" r="27907" b="15562"/>
          <a:stretch>
            <a:fillRect/>
          </a:stretch>
        </p:blipFill>
        <p:spPr bwMode="auto">
          <a:xfrm>
            <a:off x="5105400" y="3657600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15" descr="C:\Mijn documenten\scan dia coniferen\cedrus atlantica kegel uiteen.jpg"/>
          <p:cNvPicPr>
            <a:picLocks noChangeAspect="1" noChangeArrowheads="1"/>
          </p:cNvPicPr>
          <p:nvPr/>
        </p:nvPicPr>
        <p:blipFill>
          <a:blip r:embed="rId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4" t="40616" r="16774" b="8066"/>
          <a:stretch>
            <a:fillRect/>
          </a:stretch>
        </p:blipFill>
        <p:spPr bwMode="auto">
          <a:xfrm>
            <a:off x="8229601" y="3657600"/>
            <a:ext cx="17002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Rectangle 17"/>
          <p:cNvSpPr>
            <a:spLocks noChangeArrowheads="1"/>
          </p:cNvSpPr>
          <p:nvPr/>
        </p:nvSpPr>
        <p:spPr bwMode="auto">
          <a:xfrm>
            <a:off x="1828800" y="1066800"/>
            <a:ext cx="2209800" cy="449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>
              <a:solidFill>
                <a:srgbClr val="3333CC"/>
              </a:solidFill>
            </a:endParaRPr>
          </a:p>
        </p:txBody>
      </p:sp>
      <p:sp>
        <p:nvSpPr>
          <p:cNvPr id="55304" name="Rectangle 18"/>
          <p:cNvSpPr>
            <a:spLocks noChangeArrowheads="1"/>
          </p:cNvSpPr>
          <p:nvPr/>
        </p:nvSpPr>
        <p:spPr bwMode="auto">
          <a:xfrm>
            <a:off x="4876800" y="1066800"/>
            <a:ext cx="2209800" cy="449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>
              <a:solidFill>
                <a:srgbClr val="3333CC"/>
              </a:solidFill>
            </a:endParaRPr>
          </a:p>
        </p:txBody>
      </p:sp>
      <p:sp>
        <p:nvSpPr>
          <p:cNvPr id="55305" name="Rectangle 19"/>
          <p:cNvSpPr>
            <a:spLocks noChangeArrowheads="1"/>
          </p:cNvSpPr>
          <p:nvPr/>
        </p:nvSpPr>
        <p:spPr bwMode="auto">
          <a:xfrm>
            <a:off x="7924800" y="1066800"/>
            <a:ext cx="2209800" cy="449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>
              <a:solidFill>
                <a:srgbClr val="3333CC"/>
              </a:solidFill>
            </a:endParaRPr>
          </a:p>
        </p:txBody>
      </p:sp>
      <p:sp>
        <p:nvSpPr>
          <p:cNvPr id="55306" name="Text Box 20"/>
          <p:cNvSpPr txBox="1">
            <a:spLocks noChangeArrowheads="1"/>
          </p:cNvSpPr>
          <p:nvPr/>
        </p:nvSpPr>
        <p:spPr bwMode="auto">
          <a:xfrm>
            <a:off x="2057400" y="1"/>
            <a:ext cx="4611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>
                <a:solidFill>
                  <a:srgbClr val="CC6600"/>
                </a:solidFill>
              </a:rPr>
              <a:t>NAALDCONIFEREN MET </a:t>
            </a:r>
            <a:r>
              <a:rPr lang="nl-NL" altLang="nl-NL" sz="2000" i="1">
                <a:solidFill>
                  <a:srgbClr val="CC6600"/>
                </a:solidFill>
              </a:rPr>
              <a:t>KORTLOTEN</a:t>
            </a:r>
          </a:p>
        </p:txBody>
      </p:sp>
      <p:grpSp>
        <p:nvGrpSpPr>
          <p:cNvPr id="24618" name="Group 42"/>
          <p:cNvGrpSpPr>
            <a:grpSpLocks/>
          </p:cNvGrpSpPr>
          <p:nvPr/>
        </p:nvGrpSpPr>
        <p:grpSpPr bwMode="auto">
          <a:xfrm>
            <a:off x="2438400" y="6248401"/>
            <a:ext cx="7132638" cy="396875"/>
            <a:chOff x="576" y="3936"/>
            <a:chExt cx="4493" cy="250"/>
          </a:xfrm>
        </p:grpSpPr>
        <p:sp>
          <p:nvSpPr>
            <p:cNvPr id="55336" name="Text Box 36"/>
            <p:cNvSpPr txBox="1">
              <a:spLocks noChangeArrowheads="1"/>
            </p:cNvSpPr>
            <p:nvPr/>
          </p:nvSpPr>
          <p:spPr bwMode="auto">
            <a:xfrm>
              <a:off x="576" y="3936"/>
              <a:ext cx="6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000">
                  <a:solidFill>
                    <a:srgbClr val="669900"/>
                  </a:solidFill>
                </a:rPr>
                <a:t>LARIX</a:t>
              </a:r>
            </a:p>
          </p:txBody>
        </p:sp>
        <p:sp>
          <p:nvSpPr>
            <p:cNvPr id="55337" name="Text Box 37"/>
            <p:cNvSpPr txBox="1">
              <a:spLocks noChangeArrowheads="1"/>
            </p:cNvSpPr>
            <p:nvPr/>
          </p:nvSpPr>
          <p:spPr bwMode="auto">
            <a:xfrm>
              <a:off x="2112" y="3936"/>
              <a:ext cx="12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000">
                  <a:solidFill>
                    <a:srgbClr val="669900"/>
                  </a:solidFill>
                </a:rPr>
                <a:t>PSEUDOLARIX</a:t>
              </a:r>
            </a:p>
          </p:txBody>
        </p:sp>
        <p:sp>
          <p:nvSpPr>
            <p:cNvPr id="55338" name="Text Box 38"/>
            <p:cNvSpPr txBox="1">
              <a:spLocks noChangeArrowheads="1"/>
            </p:cNvSpPr>
            <p:nvPr/>
          </p:nvSpPr>
          <p:spPr bwMode="auto">
            <a:xfrm>
              <a:off x="4320" y="3936"/>
              <a:ext cx="7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000">
                  <a:solidFill>
                    <a:srgbClr val="669900"/>
                  </a:solidFill>
                </a:rPr>
                <a:t>CEDRUS</a:t>
              </a:r>
            </a:p>
          </p:txBody>
        </p:sp>
      </p:grpSp>
      <p:sp>
        <p:nvSpPr>
          <p:cNvPr id="55308" name="Rectangle 43"/>
          <p:cNvSpPr>
            <a:spLocks noGrp="1" noChangeArrowheads="1"/>
          </p:cNvSpPr>
          <p:nvPr>
            <p:ph type="title"/>
          </p:nvPr>
        </p:nvSpPr>
        <p:spPr>
          <a:xfrm flipV="1">
            <a:off x="2743200" y="1905000"/>
            <a:ext cx="533400" cy="1524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sz="1400"/>
              <a:t>Larix-Pseudolarix-Cedrus</a:t>
            </a:r>
          </a:p>
        </p:txBody>
      </p:sp>
      <p:pic>
        <p:nvPicPr>
          <p:cNvPr id="55309" name="Picture 12" descr="C:\Mijn documenten\Larix de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5" t="48616"/>
          <a:stretch>
            <a:fillRect/>
          </a:stretch>
        </p:blipFill>
        <p:spPr bwMode="auto">
          <a:xfrm>
            <a:off x="1981201" y="1143000"/>
            <a:ext cx="19589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616" name="Group 40"/>
          <p:cNvGrpSpPr>
            <a:grpSpLocks/>
          </p:cNvGrpSpPr>
          <p:nvPr/>
        </p:nvGrpSpPr>
        <p:grpSpPr bwMode="auto">
          <a:xfrm>
            <a:off x="2057401" y="3200401"/>
            <a:ext cx="7859713" cy="396875"/>
            <a:chOff x="336" y="2016"/>
            <a:chExt cx="4951" cy="250"/>
          </a:xfrm>
        </p:grpSpPr>
        <p:sp>
          <p:nvSpPr>
            <p:cNvPr id="55333" name="Text Box 21"/>
            <p:cNvSpPr txBox="1">
              <a:spLocks noChangeArrowheads="1"/>
            </p:cNvSpPr>
            <p:nvPr/>
          </p:nvSpPr>
          <p:spPr bwMode="auto">
            <a:xfrm>
              <a:off x="336" y="2016"/>
              <a:ext cx="10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000">
                  <a:solidFill>
                    <a:srgbClr val="3333CC"/>
                  </a:solidFill>
                </a:rPr>
                <a:t>platte naalden</a:t>
              </a:r>
            </a:p>
          </p:txBody>
        </p:sp>
        <p:sp>
          <p:nvSpPr>
            <p:cNvPr id="55334" name="Text Box 28"/>
            <p:cNvSpPr txBox="1">
              <a:spLocks noChangeArrowheads="1"/>
            </p:cNvSpPr>
            <p:nvPr/>
          </p:nvSpPr>
          <p:spPr bwMode="auto">
            <a:xfrm>
              <a:off x="2112" y="2016"/>
              <a:ext cx="14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000">
                  <a:solidFill>
                    <a:srgbClr val="3333CC"/>
                  </a:solidFill>
                </a:rPr>
                <a:t>brede platte naalden</a:t>
              </a:r>
            </a:p>
          </p:txBody>
        </p:sp>
        <p:sp>
          <p:nvSpPr>
            <p:cNvPr id="55335" name="Text Box 29"/>
            <p:cNvSpPr txBox="1">
              <a:spLocks noChangeArrowheads="1"/>
            </p:cNvSpPr>
            <p:nvPr/>
          </p:nvSpPr>
          <p:spPr bwMode="auto">
            <a:xfrm>
              <a:off x="4128" y="2016"/>
              <a:ext cx="11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000">
                  <a:solidFill>
                    <a:srgbClr val="3333CC"/>
                  </a:solidFill>
                </a:rPr>
                <a:t>hoekige naalden</a:t>
              </a:r>
            </a:p>
          </p:txBody>
        </p:sp>
      </p:grpSp>
      <p:pic>
        <p:nvPicPr>
          <p:cNvPr id="55311" name="Picture 44" descr="C:\Mijn documenten\coniferen\larix rode twijg.jpg"/>
          <p:cNvPicPr>
            <a:picLocks noChangeAspect="1" noChangeArrowheads="1"/>
          </p:cNvPicPr>
          <p:nvPr/>
        </p:nvPicPr>
        <p:blipFill>
          <a:blip r:embed="rId8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"/>
            <a:ext cx="3429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623" name="Group 47"/>
          <p:cNvGrpSpPr>
            <a:grpSpLocks/>
          </p:cNvGrpSpPr>
          <p:nvPr/>
        </p:nvGrpSpPr>
        <p:grpSpPr bwMode="auto">
          <a:xfrm>
            <a:off x="1752600" y="5562601"/>
            <a:ext cx="7391400" cy="625475"/>
            <a:chOff x="144" y="3504"/>
            <a:chExt cx="4656" cy="394"/>
          </a:xfrm>
        </p:grpSpPr>
        <p:grpSp>
          <p:nvGrpSpPr>
            <p:cNvPr id="55325" name="Group 41"/>
            <p:cNvGrpSpPr>
              <a:grpSpLocks/>
            </p:cNvGrpSpPr>
            <p:nvPr/>
          </p:nvGrpSpPr>
          <p:grpSpPr bwMode="auto">
            <a:xfrm>
              <a:off x="144" y="3504"/>
              <a:ext cx="4656" cy="394"/>
              <a:chOff x="144" y="3504"/>
              <a:chExt cx="4656" cy="394"/>
            </a:xfrm>
          </p:grpSpPr>
          <p:sp>
            <p:nvSpPr>
              <p:cNvPr id="55327" name="Text Box 30"/>
              <p:cNvSpPr txBox="1">
                <a:spLocks noChangeArrowheads="1"/>
              </p:cNvSpPr>
              <p:nvPr/>
            </p:nvSpPr>
            <p:spPr bwMode="auto">
              <a:xfrm>
                <a:off x="3264" y="3600"/>
                <a:ext cx="117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nl-NL" altLang="nl-NL" sz="2000">
                    <a:solidFill>
                      <a:srgbClr val="3333CC"/>
                    </a:solidFill>
                  </a:rPr>
                  <a:t>kegel valt uiteen</a:t>
                </a:r>
              </a:p>
            </p:txBody>
          </p:sp>
          <p:sp>
            <p:nvSpPr>
              <p:cNvPr id="55328" name="Line 31"/>
              <p:cNvSpPr>
                <a:spLocks noChangeShapeType="1"/>
              </p:cNvSpPr>
              <p:nvPr/>
            </p:nvSpPr>
            <p:spPr bwMode="auto">
              <a:xfrm flipH="1">
                <a:off x="2784" y="374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329" name="Line 32"/>
              <p:cNvSpPr>
                <a:spLocks noChangeShapeType="1"/>
              </p:cNvSpPr>
              <p:nvPr/>
            </p:nvSpPr>
            <p:spPr bwMode="auto">
              <a:xfrm flipH="1">
                <a:off x="4416" y="374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330" name="Line 33"/>
              <p:cNvSpPr>
                <a:spLocks noChangeShapeType="1"/>
              </p:cNvSpPr>
              <p:nvPr/>
            </p:nvSpPr>
            <p:spPr bwMode="auto">
              <a:xfrm flipH="1" flipV="1">
                <a:off x="2784" y="350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331" name="Line 34"/>
              <p:cNvSpPr>
                <a:spLocks noChangeShapeType="1"/>
              </p:cNvSpPr>
              <p:nvPr/>
            </p:nvSpPr>
            <p:spPr bwMode="auto">
              <a:xfrm flipH="1">
                <a:off x="4800" y="350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332" name="Text Box 35"/>
              <p:cNvSpPr txBox="1">
                <a:spLocks noChangeArrowheads="1"/>
              </p:cNvSpPr>
              <p:nvPr/>
            </p:nvSpPr>
            <p:spPr bwMode="auto">
              <a:xfrm>
                <a:off x="144" y="3648"/>
                <a:ext cx="14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nl-NL" altLang="nl-NL" sz="2000">
                    <a:solidFill>
                      <a:srgbClr val="3333CC"/>
                    </a:solidFill>
                  </a:rPr>
                  <a:t>kegel valt </a:t>
                </a:r>
                <a:r>
                  <a:rPr lang="nl-NL" altLang="nl-NL" sz="2000" i="1">
                    <a:solidFill>
                      <a:srgbClr val="3333CC"/>
                    </a:solidFill>
                  </a:rPr>
                  <a:t>niet</a:t>
                </a:r>
                <a:r>
                  <a:rPr lang="nl-NL" altLang="nl-NL" sz="2000">
                    <a:solidFill>
                      <a:srgbClr val="3333CC"/>
                    </a:solidFill>
                  </a:rPr>
                  <a:t> uiteen</a:t>
                </a:r>
              </a:p>
            </p:txBody>
          </p:sp>
        </p:grpSp>
        <p:sp>
          <p:nvSpPr>
            <p:cNvPr id="55326" name="Line 45"/>
            <p:cNvSpPr>
              <a:spLocks noChangeShapeType="1"/>
            </p:cNvSpPr>
            <p:nvPr/>
          </p:nvSpPr>
          <p:spPr bwMode="auto">
            <a:xfrm flipV="1">
              <a:off x="816" y="3504"/>
              <a:ext cx="0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4624" name="Group 48"/>
          <p:cNvGrpSpPr>
            <a:grpSpLocks/>
          </p:cNvGrpSpPr>
          <p:nvPr/>
        </p:nvGrpSpPr>
        <p:grpSpPr bwMode="auto">
          <a:xfrm>
            <a:off x="2819401" y="533400"/>
            <a:ext cx="6829425" cy="533400"/>
            <a:chOff x="816" y="336"/>
            <a:chExt cx="4302" cy="336"/>
          </a:xfrm>
        </p:grpSpPr>
        <p:grpSp>
          <p:nvGrpSpPr>
            <p:cNvPr id="55317" name="Group 39"/>
            <p:cNvGrpSpPr>
              <a:grpSpLocks/>
            </p:cNvGrpSpPr>
            <p:nvPr/>
          </p:nvGrpSpPr>
          <p:grpSpPr bwMode="auto">
            <a:xfrm>
              <a:off x="816" y="336"/>
              <a:ext cx="4302" cy="336"/>
              <a:chOff x="816" y="336"/>
              <a:chExt cx="4302" cy="336"/>
            </a:xfrm>
          </p:grpSpPr>
          <p:sp>
            <p:nvSpPr>
              <p:cNvPr id="55319" name="Text Box 22"/>
              <p:cNvSpPr txBox="1">
                <a:spLocks noChangeArrowheads="1"/>
              </p:cNvSpPr>
              <p:nvPr/>
            </p:nvSpPr>
            <p:spPr bwMode="auto">
              <a:xfrm>
                <a:off x="1296" y="336"/>
                <a:ext cx="105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nl-NL" altLang="nl-NL" sz="2000">
                    <a:solidFill>
                      <a:srgbClr val="3333CC"/>
                    </a:solidFill>
                  </a:rPr>
                  <a:t>bladverliezend</a:t>
                </a:r>
              </a:p>
            </p:txBody>
          </p:sp>
          <p:sp>
            <p:nvSpPr>
              <p:cNvPr id="55320" name="Line 23"/>
              <p:cNvSpPr>
                <a:spLocks noChangeShapeType="1"/>
              </p:cNvSpPr>
              <p:nvPr/>
            </p:nvSpPr>
            <p:spPr bwMode="auto">
              <a:xfrm flipH="1">
                <a:off x="816" y="48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321" name="Line 24"/>
              <p:cNvSpPr>
                <a:spLocks noChangeShapeType="1"/>
              </p:cNvSpPr>
              <p:nvPr/>
            </p:nvSpPr>
            <p:spPr bwMode="auto">
              <a:xfrm flipH="1">
                <a:off x="2352" y="48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322" name="Line 25"/>
              <p:cNvSpPr>
                <a:spLocks noChangeShapeType="1"/>
              </p:cNvSpPr>
              <p:nvPr/>
            </p:nvSpPr>
            <p:spPr bwMode="auto">
              <a:xfrm flipH="1">
                <a:off x="816" y="4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323" name="Line 26"/>
              <p:cNvSpPr>
                <a:spLocks noChangeShapeType="1"/>
              </p:cNvSpPr>
              <p:nvPr/>
            </p:nvSpPr>
            <p:spPr bwMode="auto">
              <a:xfrm flipH="1" flipV="1">
                <a:off x="2736" y="4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324" name="Text Box 27"/>
              <p:cNvSpPr txBox="1">
                <a:spLocks noChangeArrowheads="1"/>
              </p:cNvSpPr>
              <p:nvPr/>
            </p:nvSpPr>
            <p:spPr bwMode="auto">
              <a:xfrm>
                <a:off x="4176" y="336"/>
                <a:ext cx="9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nl-NL" altLang="nl-NL" sz="2000">
                    <a:solidFill>
                      <a:srgbClr val="3333CC"/>
                    </a:solidFill>
                  </a:rPr>
                  <a:t>bladhoudend</a:t>
                </a:r>
              </a:p>
            </p:txBody>
          </p:sp>
        </p:grpSp>
        <p:sp>
          <p:nvSpPr>
            <p:cNvPr id="55318" name="Line 46"/>
            <p:cNvSpPr>
              <a:spLocks noChangeShapeType="1"/>
            </p:cNvSpPr>
            <p:nvPr/>
          </p:nvSpPr>
          <p:spPr bwMode="auto">
            <a:xfrm flipV="1">
              <a:off x="4704" y="528"/>
              <a:ext cx="0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4627" name="Group 51"/>
          <p:cNvGrpSpPr>
            <a:grpSpLocks/>
          </p:cNvGrpSpPr>
          <p:nvPr/>
        </p:nvGrpSpPr>
        <p:grpSpPr bwMode="auto">
          <a:xfrm>
            <a:off x="3884614" y="304800"/>
            <a:ext cx="4649787" cy="3505200"/>
            <a:chOff x="1487" y="192"/>
            <a:chExt cx="2929" cy="2208"/>
          </a:xfrm>
        </p:grpSpPr>
        <p:sp>
          <p:nvSpPr>
            <p:cNvPr id="55315" name="Line 49"/>
            <p:cNvSpPr>
              <a:spLocks noChangeShapeType="1"/>
            </p:cNvSpPr>
            <p:nvPr/>
          </p:nvSpPr>
          <p:spPr bwMode="auto">
            <a:xfrm flipV="1">
              <a:off x="4128" y="192"/>
              <a:ext cx="288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5316" name="Line 50"/>
            <p:cNvSpPr>
              <a:spLocks noChangeShapeType="1"/>
            </p:cNvSpPr>
            <p:nvPr/>
          </p:nvSpPr>
          <p:spPr bwMode="auto">
            <a:xfrm flipH="1">
              <a:off x="1487" y="2255"/>
              <a:ext cx="288" cy="14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50369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7"/>
          <p:cNvSpPr>
            <a:spLocks noGrp="1" noChangeArrowheads="1"/>
          </p:cNvSpPr>
          <p:nvPr>
            <p:ph type="title"/>
          </p:nvPr>
        </p:nvSpPr>
        <p:spPr>
          <a:xfrm>
            <a:off x="2743200" y="13716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/>
              <a:t>Larix decidua twijgen</a:t>
            </a:r>
          </a:p>
        </p:txBody>
      </p:sp>
      <p:pic>
        <p:nvPicPr>
          <p:cNvPr id="56323" name="Picture 4" descr="C:\Mijn documenten\Larix dec.jpg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1"/>
            <a:ext cx="50292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6" descr="C:\Mijn documenten\coniferen\lkaempferitw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43000"/>
            <a:ext cx="3098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5" name="Group 9"/>
          <p:cNvGrpSpPr>
            <a:grpSpLocks/>
          </p:cNvGrpSpPr>
          <p:nvPr/>
        </p:nvGrpSpPr>
        <p:grpSpPr bwMode="auto">
          <a:xfrm>
            <a:off x="7239000" y="5181600"/>
            <a:ext cx="2439988" cy="1371600"/>
            <a:chOff x="3600" y="3264"/>
            <a:chExt cx="1537" cy="864"/>
          </a:xfrm>
        </p:grpSpPr>
        <p:sp>
          <p:nvSpPr>
            <p:cNvPr id="56333" name="Text Box 7"/>
            <p:cNvSpPr txBox="1">
              <a:spLocks noChangeArrowheads="1"/>
            </p:cNvSpPr>
            <p:nvPr/>
          </p:nvSpPr>
          <p:spPr bwMode="auto">
            <a:xfrm>
              <a:off x="3600" y="3840"/>
              <a:ext cx="15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onderzijde gekield</a:t>
              </a:r>
            </a:p>
          </p:txBody>
        </p:sp>
        <p:sp>
          <p:nvSpPr>
            <p:cNvPr id="56334" name="Line 8"/>
            <p:cNvSpPr>
              <a:spLocks noChangeShapeType="1"/>
            </p:cNvSpPr>
            <p:nvPr/>
          </p:nvSpPr>
          <p:spPr bwMode="auto">
            <a:xfrm flipV="1">
              <a:off x="4656" y="3264"/>
              <a:ext cx="240" cy="62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56326" name="Text Box 10"/>
          <p:cNvSpPr txBox="1">
            <a:spLocks noChangeArrowheads="1"/>
          </p:cNvSpPr>
          <p:nvPr/>
        </p:nvSpPr>
        <p:spPr bwMode="auto">
          <a:xfrm>
            <a:off x="1981200" y="57912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heldergroene naalden</a:t>
            </a:r>
          </a:p>
        </p:txBody>
      </p:sp>
      <p:grpSp>
        <p:nvGrpSpPr>
          <p:cNvPr id="4116" name="Group 20"/>
          <p:cNvGrpSpPr>
            <a:grpSpLocks/>
          </p:cNvGrpSpPr>
          <p:nvPr/>
        </p:nvGrpSpPr>
        <p:grpSpPr bwMode="auto">
          <a:xfrm>
            <a:off x="3581400" y="1447800"/>
            <a:ext cx="1905000" cy="533400"/>
            <a:chOff x="1296" y="912"/>
            <a:chExt cx="1200" cy="336"/>
          </a:xfrm>
        </p:grpSpPr>
        <p:sp>
          <p:nvSpPr>
            <p:cNvPr id="56331" name="Text Box 18"/>
            <p:cNvSpPr txBox="1">
              <a:spLocks noChangeArrowheads="1"/>
            </p:cNvSpPr>
            <p:nvPr/>
          </p:nvSpPr>
          <p:spPr bwMode="auto">
            <a:xfrm>
              <a:off x="1296" y="912"/>
              <a:ext cx="8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kortloten</a:t>
              </a:r>
            </a:p>
          </p:txBody>
        </p:sp>
        <p:sp>
          <p:nvSpPr>
            <p:cNvPr id="56332" name="Line 19"/>
            <p:cNvSpPr>
              <a:spLocks noChangeShapeType="1"/>
            </p:cNvSpPr>
            <p:nvPr/>
          </p:nvSpPr>
          <p:spPr bwMode="auto">
            <a:xfrm>
              <a:off x="2112" y="1104"/>
              <a:ext cx="384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109" name="Group 13"/>
          <p:cNvGrpSpPr>
            <a:grpSpLocks/>
          </p:cNvGrpSpPr>
          <p:nvPr/>
        </p:nvGrpSpPr>
        <p:grpSpPr bwMode="auto">
          <a:xfrm>
            <a:off x="1752600" y="1143001"/>
            <a:ext cx="5181600" cy="5097463"/>
            <a:chOff x="96" y="725"/>
            <a:chExt cx="3264" cy="3211"/>
          </a:xfrm>
        </p:grpSpPr>
        <p:pic>
          <p:nvPicPr>
            <p:cNvPr id="56329" name="Picture 11" descr="C:\Mijn documenten\Mijn afbeeldingen\laridec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25"/>
              <a:ext cx="3264" cy="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0" name="Text Box 12"/>
            <p:cNvSpPr txBox="1">
              <a:spLocks noChangeArrowheads="1"/>
            </p:cNvSpPr>
            <p:nvPr/>
          </p:nvSpPr>
          <p:spPr bwMode="auto">
            <a:xfrm>
              <a:off x="144" y="3648"/>
              <a:ext cx="316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2400">
                  <a:solidFill>
                    <a:srgbClr val="3333CC"/>
                  </a:solidFill>
                </a:rPr>
                <a:t>herfstkleuren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524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>
          <a:xfrm>
            <a:off x="2743200" y="1371600"/>
            <a:ext cx="1828800" cy="533400"/>
          </a:xfrm>
          <a:noFill/>
        </p:spPr>
        <p:txBody>
          <a:bodyPr/>
          <a:lstStyle/>
          <a:p>
            <a:pPr eaLnBrk="1" hangingPunct="1"/>
            <a:r>
              <a:rPr lang="nl-NL" altLang="nl-NL" sz="1400"/>
              <a:t>Larix decidua bloei, kegel</a:t>
            </a:r>
          </a:p>
        </p:txBody>
      </p:sp>
      <p:pic>
        <p:nvPicPr>
          <p:cNvPr id="57347" name="Picture 5" descr="C:\Mijn documenten\Mijn afbeeldingen\lardec08.jpg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4102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1905000" y="5715000"/>
            <a:ext cx="3843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twijgen afhangend, geelachtig</a:t>
            </a:r>
          </a:p>
        </p:txBody>
      </p:sp>
      <p:pic>
        <p:nvPicPr>
          <p:cNvPr id="57349" name="Picture 7" descr="C:\Mijn documenten\Mijn afbeeldingen\laride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1143000"/>
            <a:ext cx="28924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 Box 8"/>
          <p:cNvSpPr txBox="1">
            <a:spLocks noChangeArrowheads="1"/>
          </p:cNvSpPr>
          <p:nvPr/>
        </p:nvSpPr>
        <p:spPr bwMode="auto">
          <a:xfrm>
            <a:off x="7543801" y="5715000"/>
            <a:ext cx="2474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vrouwelijke bloem</a:t>
            </a:r>
          </a:p>
        </p:txBody>
      </p:sp>
      <p:grpSp>
        <p:nvGrpSpPr>
          <p:cNvPr id="5129" name="Group 9"/>
          <p:cNvGrpSpPr>
            <a:grpSpLocks/>
          </p:cNvGrpSpPr>
          <p:nvPr/>
        </p:nvGrpSpPr>
        <p:grpSpPr bwMode="auto">
          <a:xfrm>
            <a:off x="7391400" y="1143000"/>
            <a:ext cx="3074988" cy="5029200"/>
            <a:chOff x="3696" y="720"/>
            <a:chExt cx="1937" cy="3168"/>
          </a:xfrm>
        </p:grpSpPr>
        <p:pic>
          <p:nvPicPr>
            <p:cNvPr id="57352" name="Picture 10" descr="C:\Mijn documenten\Mijn afbeeldingen\larix dec kegel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53"/>
            <a:stretch>
              <a:fillRect/>
            </a:stretch>
          </p:blipFill>
          <p:spPr bwMode="auto">
            <a:xfrm>
              <a:off x="3696" y="720"/>
              <a:ext cx="1937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7353" name="Group 11"/>
            <p:cNvGrpSpPr>
              <a:grpSpLocks/>
            </p:cNvGrpSpPr>
            <p:nvPr/>
          </p:nvGrpSpPr>
          <p:grpSpPr bwMode="auto">
            <a:xfrm>
              <a:off x="3696" y="2640"/>
              <a:ext cx="1920" cy="1248"/>
              <a:chOff x="3696" y="2640"/>
              <a:chExt cx="1920" cy="1248"/>
            </a:xfrm>
          </p:grpSpPr>
          <p:sp>
            <p:nvSpPr>
              <p:cNvPr id="57354" name="Text Box 12"/>
              <p:cNvSpPr txBox="1">
                <a:spLocks noChangeArrowheads="1"/>
              </p:cNvSpPr>
              <p:nvPr/>
            </p:nvSpPr>
            <p:spPr bwMode="auto">
              <a:xfrm>
                <a:off x="3696" y="3600"/>
                <a:ext cx="1920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nl-NL" altLang="nl-NL" sz="2400">
                    <a:solidFill>
                      <a:srgbClr val="3333CC"/>
                    </a:solidFill>
                  </a:rPr>
                  <a:t>rechte zaadschubben</a:t>
                </a:r>
              </a:p>
            </p:txBody>
          </p:sp>
          <p:sp>
            <p:nvSpPr>
              <p:cNvPr id="57355" name="Line 13"/>
              <p:cNvSpPr>
                <a:spLocks noChangeShapeType="1"/>
              </p:cNvSpPr>
              <p:nvPr/>
            </p:nvSpPr>
            <p:spPr bwMode="auto">
              <a:xfrm flipV="1">
                <a:off x="4416" y="2640"/>
                <a:ext cx="240" cy="91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18349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8" descr="C:\Mijn documenten\Mijn afbeeldingen\decidua3 1000ja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990600"/>
            <a:ext cx="3548063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11" descr="C:\Mijn documenten\Mijn afbeeldingen\laride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38306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Mijn documenten\coniferen\larix decidua stamvo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3911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12"/>
          <p:cNvSpPr txBox="1">
            <a:spLocks noChangeArrowheads="1"/>
          </p:cNvSpPr>
          <p:nvPr/>
        </p:nvSpPr>
        <p:spPr bwMode="auto">
          <a:xfrm>
            <a:off x="6705600" y="61722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circa 1000 jaar oud (Italië)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0" y="0"/>
            <a:ext cx="3810000" cy="762000"/>
          </a:xfrm>
          <a:noFill/>
        </p:spPr>
        <p:txBody>
          <a:bodyPr/>
          <a:lstStyle/>
          <a:p>
            <a:pPr eaLnBrk="1" hangingPunct="1"/>
            <a:r>
              <a:rPr lang="nl-NL" altLang="nl-NL" smtClean="0"/>
              <a:t>Larix decidua 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800600" y="228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i="1">
                <a:solidFill>
                  <a:srgbClr val="008000"/>
                </a:solidFill>
              </a:rPr>
              <a:t>Europese lariks</a:t>
            </a:r>
          </a:p>
        </p:txBody>
      </p:sp>
    </p:spTree>
    <p:extLst>
      <p:ext uri="{BB962C8B-B14F-4D97-AF65-F5344CB8AC3E}">
        <p14:creationId xmlns:p14="http://schemas.microsoft.com/office/powerpoint/2010/main" val="172500465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 autoUpdateAnimBg="0"/>
      <p:bldP spid="3086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96D14A1D5944EBFF95EECFD7ED31F" ma:contentTypeVersion="0" ma:contentTypeDescription="Een nieuw document maken." ma:contentTypeScope="" ma:versionID="def9c0cee85eab05e00eab6448935e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19baa4e29139ff335306ec453e2c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928BBD-0EFA-453B-BA78-933D58F0B0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711EAF9-088F-4DA8-84A3-D29A2984F5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BBE7A-402C-4691-A764-04124A1724F1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Breedbeeld</PresentationFormat>
  <Paragraphs>143</Paragraphs>
  <Slides>39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Kantoorthema</vt:lpstr>
      <vt:lpstr>Naalhoutgewassen (1)  321-340 B</vt:lpstr>
      <vt:lpstr>PowerPoint-presentatie</vt:lpstr>
      <vt:lpstr>Pinus sylvestris twijg, kegel</vt:lpstr>
      <vt:lpstr>Pinus sylvestris</vt:lpstr>
      <vt:lpstr>Pinus sylvestris</vt:lpstr>
      <vt:lpstr>Larix-Pseudolarix-Cedrus</vt:lpstr>
      <vt:lpstr>Larix decidua twijgen</vt:lpstr>
      <vt:lpstr>Larix decidua bloei, kegel</vt:lpstr>
      <vt:lpstr>Larix decidua </vt:lpstr>
      <vt:lpstr>Cedrus libani ‘Glauca’ twijg</vt:lpstr>
      <vt:lpstr>Cedrus libani ‘Glauca’ mnl bloei</vt:lpstr>
      <vt:lpstr>Cedrus libani ‘Glauca’ vrl bloei</vt:lpstr>
      <vt:lpstr>Cedrus libani ‘Glauca’ kegel</vt:lpstr>
      <vt:lpstr>Cedrus libani ‘Glauca’</vt:lpstr>
      <vt:lpstr>Sequoiadendron giganteum twijg</vt:lpstr>
      <vt:lpstr>Sequoiadendron giganteum twijg</vt:lpstr>
      <vt:lpstr>Sequoiadendron giganteum historie</vt:lpstr>
      <vt:lpstr>Sequoiadendron giganteum stammen</vt:lpstr>
      <vt:lpstr>Sequoiadendron giganteum</vt:lpstr>
      <vt:lpstr>Cryptomeria japonica twijg</vt:lpstr>
      <vt:lpstr>Cryptomeria japonica bloei, kegel</vt:lpstr>
      <vt:lpstr>Cryptomeria japonica</vt:lpstr>
      <vt:lpstr>Cryptomeria japonica ‘Cristata’</vt:lpstr>
      <vt:lpstr>Overzicht Sequoiadendron-Cryptomeria</vt:lpstr>
      <vt:lpstr>Sciadopitys verticillata twijg</vt:lpstr>
      <vt:lpstr>Sciadopitys verticillata</vt:lpstr>
      <vt:lpstr>Cephalotaxus-Taxus</vt:lpstr>
      <vt:lpstr>Cephalotaxus harr. twijg</vt:lpstr>
      <vt:lpstr>Cephalotaxus harringtonia</vt:lpstr>
      <vt:lpstr>Taxus baccata twijg</vt:lpstr>
      <vt:lpstr>Taxus baccata bloei, vrucht</vt:lpstr>
      <vt:lpstr>Taxus baccata bloei, vrucht</vt:lpstr>
      <vt:lpstr>Taxus baccata</vt:lpstr>
      <vt:lpstr>Thujopsis dolabrata twijg</vt:lpstr>
      <vt:lpstr>Thujopsis dolabrata twijg</vt:lpstr>
      <vt:lpstr>Thujopsis dolabrata</vt:lpstr>
      <vt:lpstr>Chamaecyparis nootk. twijg, kegel</vt:lpstr>
      <vt:lpstr>Chamaecyparis nootk. boom</vt:lpstr>
      <vt:lpstr>Chamaecyparis nootkatensis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Naalhoutgewassen (1)  321-340 B</dc:title>
  <dc:creator>Hannie Kwant</dc:creator>
  <cp:lastModifiedBy>Hannie Kwant</cp:lastModifiedBy>
  <cp:revision>1</cp:revision>
  <dcterms:created xsi:type="dcterms:W3CDTF">2016-02-24T13:57:55Z</dcterms:created>
  <dcterms:modified xsi:type="dcterms:W3CDTF">2016-02-24T13:58:28Z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0x010100AD796D14A1D5944EBFF95EECFD7ED31F</vt:lpwstr>
  </property>
</Properties>
</file>